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8"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Lst>
  <p:sldSz cx="9144000" cy="5143500" type="screen16x9"/>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27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30" autoAdjust="0"/>
    <p:restoredTop sz="94609"/>
  </p:normalViewPr>
  <p:slideViewPr>
    <p:cSldViewPr snapToGrid="0">
      <p:cViewPr varScale="1">
        <p:scale>
          <a:sx n="97" d="100"/>
          <a:sy n="97" d="100"/>
        </p:scale>
        <p:origin x="462" y="72"/>
      </p:cViewPr>
      <p:guideLst>
        <p:guide orient="horz" pos="1620"/>
        <p:guide pos="2880"/>
      </p:guideLst>
    </p:cSldViewPr>
  </p:slideViewPr>
  <p:notesTextViewPr>
    <p:cViewPr>
      <p:scale>
        <a:sx n="1" d="1"/>
        <a:sy n="1" d="1"/>
      </p:scale>
      <p:origin x="0" y="0"/>
    </p:cViewPr>
  </p:notesTextViewPr>
  <p:sorterViewPr>
    <p:cViewPr>
      <p:scale>
        <a:sx n="66" d="100"/>
        <a:sy n="66" d="100"/>
      </p:scale>
      <p:origin x="0" y="0"/>
    </p:cViewPr>
  </p:sorterViewPr>
  <p:notesViewPr>
    <p:cSldViewPr snapToGrid="0" showGuides="1">
      <p:cViewPr varScale="1">
        <p:scale>
          <a:sx n="161" d="100"/>
          <a:sy n="161" d="100"/>
        </p:scale>
        <p:origin x="1872"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4.png"/><Relationship Id="rId4" Type="http://schemas.openxmlformats.org/officeDocument/2006/relationships/image" Target="../media/image5.svg"/></Relationships>
</file>

<file path=ppt/diagrams/_rels/data3.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image" Target="../media/image9.svg"/><Relationship Id="rId1" Type="http://schemas.openxmlformats.org/officeDocument/2006/relationships/image" Target="../media/image5.png"/><Relationship Id="rId6" Type="http://schemas.openxmlformats.org/officeDocument/2006/relationships/image" Target="../media/image13.svg"/><Relationship Id="rId5" Type="http://schemas.openxmlformats.org/officeDocument/2006/relationships/image" Target="../media/image7.png"/><Relationship Id="rId4" Type="http://schemas.openxmlformats.org/officeDocument/2006/relationships/image" Target="../media/image11.svg"/></Relationships>
</file>

<file path=ppt/diagrams/_rels/drawing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4.png"/><Relationship Id="rId4" Type="http://schemas.openxmlformats.org/officeDocument/2006/relationships/image" Target="../media/image5.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image" Target="../media/image9.svg"/><Relationship Id="rId1" Type="http://schemas.openxmlformats.org/officeDocument/2006/relationships/image" Target="../media/image5.png"/><Relationship Id="rId6" Type="http://schemas.openxmlformats.org/officeDocument/2006/relationships/image" Target="../media/image13.svg"/><Relationship Id="rId5" Type="http://schemas.openxmlformats.org/officeDocument/2006/relationships/image" Target="../media/image7.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41CDDE-7996-48C3-95E5-850570A42DAD}" type="doc">
      <dgm:prSet loTypeId="urn:microsoft.com/office/officeart/2005/8/layout/hierarchy1" loCatId="hierarchy" qsTypeId="urn:microsoft.com/office/officeart/2005/8/quickstyle/simple4" qsCatId="simple" csTypeId="urn:microsoft.com/office/officeart/2005/8/colors/colorful2" csCatId="colorful" phldr="1"/>
      <dgm:spPr/>
      <dgm:t>
        <a:bodyPr/>
        <a:lstStyle/>
        <a:p>
          <a:endParaRPr lang="en-US"/>
        </a:p>
      </dgm:t>
    </dgm:pt>
    <dgm:pt modelId="{B380FDD8-5601-465D-8BFA-D124C90404C9}">
      <dgm:prSet custT="1"/>
      <dgm:spPr/>
      <dgm:t>
        <a:bodyPr/>
        <a:lstStyle/>
        <a:p>
          <a:r>
            <a:rPr lang="en-US" sz="800" dirty="0"/>
            <a:t>It takes a team working together and collaborating to best address your child’s needs and progress at school and home</a:t>
          </a:r>
          <a:r>
            <a:rPr lang="en-US" sz="700" dirty="0"/>
            <a:t>.</a:t>
          </a:r>
        </a:p>
      </dgm:t>
    </dgm:pt>
    <dgm:pt modelId="{D85E1D0F-42B2-44DC-B7D7-9AF9695109FB}" type="parTrans" cxnId="{AC547A42-7797-4377-AE1F-84EA62DC1F3D}">
      <dgm:prSet/>
      <dgm:spPr/>
      <dgm:t>
        <a:bodyPr/>
        <a:lstStyle/>
        <a:p>
          <a:endParaRPr lang="en-US"/>
        </a:p>
      </dgm:t>
    </dgm:pt>
    <dgm:pt modelId="{EC33379A-7526-4A8D-8495-45515F61F327}" type="sibTrans" cxnId="{AC547A42-7797-4377-AE1F-84EA62DC1F3D}">
      <dgm:prSet/>
      <dgm:spPr/>
      <dgm:t>
        <a:bodyPr/>
        <a:lstStyle/>
        <a:p>
          <a:endParaRPr lang="en-US"/>
        </a:p>
      </dgm:t>
    </dgm:pt>
    <dgm:pt modelId="{01944512-9382-4AD8-8786-73E49F1C0A7B}">
      <dgm:prSet custT="1"/>
      <dgm:spPr/>
      <dgm:t>
        <a:bodyPr/>
        <a:lstStyle/>
        <a:p>
          <a:r>
            <a:rPr lang="en-US" sz="800" dirty="0"/>
            <a:t>Your child’s teacher(s), therapist(s) and others are there to work together to implement your child’s IEP. You as the parent are a very important piece of that puzzle.</a:t>
          </a:r>
        </a:p>
      </dgm:t>
    </dgm:pt>
    <dgm:pt modelId="{3DA402E3-442C-4632-BBFB-734C2C559A3C}" type="parTrans" cxnId="{1370440B-51FA-4D15-A362-8A29D300E756}">
      <dgm:prSet/>
      <dgm:spPr/>
      <dgm:t>
        <a:bodyPr/>
        <a:lstStyle/>
        <a:p>
          <a:endParaRPr lang="en-US"/>
        </a:p>
      </dgm:t>
    </dgm:pt>
    <dgm:pt modelId="{2A13C2EB-F81A-4139-AE15-B5711BA34D9E}" type="sibTrans" cxnId="{1370440B-51FA-4D15-A362-8A29D300E756}">
      <dgm:prSet/>
      <dgm:spPr/>
      <dgm:t>
        <a:bodyPr/>
        <a:lstStyle/>
        <a:p>
          <a:endParaRPr lang="en-US"/>
        </a:p>
      </dgm:t>
    </dgm:pt>
    <dgm:pt modelId="{482B574E-D6A5-4527-8681-514C1CB7C807}">
      <dgm:prSet custT="1"/>
      <dgm:spPr/>
      <dgm:t>
        <a:bodyPr/>
        <a:lstStyle/>
        <a:p>
          <a:r>
            <a:rPr lang="en-US" sz="800" dirty="0"/>
            <a:t>Feel free to contact your child’s teacher, speech therapist, etc., if you have questions or need ideas on how to support your child’s communication needs at home</a:t>
          </a:r>
          <a:r>
            <a:rPr lang="en-US" sz="1000" dirty="0"/>
            <a:t>. </a:t>
          </a:r>
        </a:p>
      </dgm:t>
    </dgm:pt>
    <dgm:pt modelId="{33787750-EDDB-455B-8DAB-54A852AAF0FC}" type="parTrans" cxnId="{B7A46A32-F1BB-45B9-9BEC-592D17EF865F}">
      <dgm:prSet/>
      <dgm:spPr/>
      <dgm:t>
        <a:bodyPr/>
        <a:lstStyle/>
        <a:p>
          <a:endParaRPr lang="en-US"/>
        </a:p>
      </dgm:t>
    </dgm:pt>
    <dgm:pt modelId="{1BA4ABCD-4796-48C2-AC92-35BE7FEECB48}" type="sibTrans" cxnId="{B7A46A32-F1BB-45B9-9BEC-592D17EF865F}">
      <dgm:prSet/>
      <dgm:spPr/>
      <dgm:t>
        <a:bodyPr/>
        <a:lstStyle/>
        <a:p>
          <a:endParaRPr lang="en-US"/>
        </a:p>
      </dgm:t>
    </dgm:pt>
    <dgm:pt modelId="{7CC78D06-E991-4469-9767-7FEDD68571C5}">
      <dgm:prSet custT="1"/>
      <dgm:spPr/>
      <dgm:t>
        <a:bodyPr/>
        <a:lstStyle/>
        <a:p>
          <a:r>
            <a:rPr lang="es-ES" sz="800" dirty="0" smtClean="0">
              <a:solidFill>
                <a:srgbClr val="FF0000"/>
              </a:solidFill>
            </a:rPr>
            <a:t>Se necesita un equipo que trabaje en conjunto y colabore para abordar mejor las necesidades y el progreso de su hijo en la escuela y el hogar</a:t>
          </a:r>
          <a:r>
            <a:rPr lang="es-ES" sz="1000" dirty="0" smtClean="0">
              <a:solidFill>
                <a:srgbClr val="FF0000"/>
              </a:solidFill>
            </a:rPr>
            <a:t>.</a:t>
          </a:r>
          <a:endParaRPr lang="es-PR" sz="1000" dirty="0">
            <a:solidFill>
              <a:srgbClr val="FF0000"/>
            </a:solidFill>
          </a:endParaRPr>
        </a:p>
      </dgm:t>
    </dgm:pt>
    <dgm:pt modelId="{CAE574FF-15E0-4DE0-BF22-17976E936C60}" type="parTrans" cxnId="{D58B8417-0ECF-4BF5-A567-9EEBB2771AE3}">
      <dgm:prSet/>
      <dgm:spPr/>
      <dgm:t>
        <a:bodyPr/>
        <a:lstStyle/>
        <a:p>
          <a:endParaRPr lang="en-US"/>
        </a:p>
      </dgm:t>
    </dgm:pt>
    <dgm:pt modelId="{8CD9EB54-8B67-4B41-A33B-CE5EB9CF8FFB}" type="sibTrans" cxnId="{D58B8417-0ECF-4BF5-A567-9EEBB2771AE3}">
      <dgm:prSet/>
      <dgm:spPr/>
      <dgm:t>
        <a:bodyPr/>
        <a:lstStyle/>
        <a:p>
          <a:endParaRPr lang="en-US"/>
        </a:p>
      </dgm:t>
    </dgm:pt>
    <dgm:pt modelId="{09FFA2CB-7102-4C6A-8D3A-CD1248E30DEA}">
      <dgm:prSet custT="1"/>
      <dgm:spPr/>
      <dgm:t>
        <a:bodyPr/>
        <a:lstStyle/>
        <a:p>
          <a:r>
            <a:rPr lang="es-ES" sz="800" dirty="0" smtClean="0">
              <a:solidFill>
                <a:srgbClr val="FF0000"/>
              </a:solidFill>
            </a:rPr>
            <a:t>El maestro (s) de su hijo, el terapeuta (s) y otros están allí para trabajar juntos para implementar el IEP de su hijo. Usted, como padre, es una pieza muy importante de ese rompecabezas.</a:t>
          </a:r>
          <a:endParaRPr lang="es-PR" sz="800" dirty="0">
            <a:solidFill>
              <a:srgbClr val="FF0000"/>
            </a:solidFill>
          </a:endParaRPr>
        </a:p>
      </dgm:t>
    </dgm:pt>
    <dgm:pt modelId="{8F66EBDB-AB32-46DA-982E-770DCA591870}" type="parTrans" cxnId="{91BDD941-E53A-4075-BFED-4E39B8F8D782}">
      <dgm:prSet/>
      <dgm:spPr/>
      <dgm:t>
        <a:bodyPr/>
        <a:lstStyle/>
        <a:p>
          <a:endParaRPr lang="en-US"/>
        </a:p>
      </dgm:t>
    </dgm:pt>
    <dgm:pt modelId="{B862BECF-0652-4229-9F53-D8F64519F95E}" type="sibTrans" cxnId="{91BDD941-E53A-4075-BFED-4E39B8F8D782}">
      <dgm:prSet/>
      <dgm:spPr/>
      <dgm:t>
        <a:bodyPr/>
        <a:lstStyle/>
        <a:p>
          <a:endParaRPr lang="en-US"/>
        </a:p>
      </dgm:t>
    </dgm:pt>
    <dgm:pt modelId="{8732CC2B-F41C-4ECC-AE17-5BF0E95FA0E3}">
      <dgm:prSet custT="1"/>
      <dgm:spPr/>
      <dgm:t>
        <a:bodyPr/>
        <a:lstStyle/>
        <a:p>
          <a:r>
            <a:rPr lang="es-ES" sz="800" dirty="0" smtClean="0">
              <a:solidFill>
                <a:srgbClr val="FF0000"/>
              </a:solidFill>
            </a:rPr>
            <a:t>No dude en comunicarse con el maestro, el terapeuta del habla, etc. de su hijo, si tiene preguntas o necesita ideas sobre cómo apoyar las necesidades de comunicación de su hijo en el hogar.</a:t>
          </a:r>
          <a:endParaRPr lang="es-PR" sz="800" dirty="0">
            <a:solidFill>
              <a:srgbClr val="FF0000"/>
            </a:solidFill>
          </a:endParaRPr>
        </a:p>
      </dgm:t>
    </dgm:pt>
    <dgm:pt modelId="{8E2A995B-D48B-4B68-A36A-BFA44F7977D3}" type="parTrans" cxnId="{C6D6BEB4-E811-4CAA-BEB7-FF57F5BF8965}">
      <dgm:prSet/>
      <dgm:spPr/>
      <dgm:t>
        <a:bodyPr/>
        <a:lstStyle/>
        <a:p>
          <a:endParaRPr lang="en-US"/>
        </a:p>
      </dgm:t>
    </dgm:pt>
    <dgm:pt modelId="{C333A97E-7F1A-4804-BF2F-66B4607989D4}" type="sibTrans" cxnId="{C6D6BEB4-E811-4CAA-BEB7-FF57F5BF8965}">
      <dgm:prSet/>
      <dgm:spPr/>
      <dgm:t>
        <a:bodyPr/>
        <a:lstStyle/>
        <a:p>
          <a:endParaRPr lang="en-US"/>
        </a:p>
      </dgm:t>
    </dgm:pt>
    <dgm:pt modelId="{BDF34205-D32C-874B-A674-AE7ABD54C562}" type="pres">
      <dgm:prSet presAssocID="{A741CDDE-7996-48C3-95E5-850570A42DAD}" presName="hierChild1" presStyleCnt="0">
        <dgm:presLayoutVars>
          <dgm:chPref val="1"/>
          <dgm:dir/>
          <dgm:animOne val="branch"/>
          <dgm:animLvl val="lvl"/>
          <dgm:resizeHandles/>
        </dgm:presLayoutVars>
      </dgm:prSet>
      <dgm:spPr/>
      <dgm:t>
        <a:bodyPr/>
        <a:lstStyle/>
        <a:p>
          <a:endParaRPr lang="en-US"/>
        </a:p>
      </dgm:t>
    </dgm:pt>
    <dgm:pt modelId="{D0B35FAE-71D1-3F44-987D-85F1FD52F9C8}" type="pres">
      <dgm:prSet presAssocID="{B380FDD8-5601-465D-8BFA-D124C90404C9}" presName="hierRoot1" presStyleCnt="0"/>
      <dgm:spPr/>
    </dgm:pt>
    <dgm:pt modelId="{2454DDC3-A967-F241-9B53-AE9FDF91810B}" type="pres">
      <dgm:prSet presAssocID="{B380FDD8-5601-465D-8BFA-D124C90404C9}" presName="composite" presStyleCnt="0"/>
      <dgm:spPr/>
    </dgm:pt>
    <dgm:pt modelId="{CC9FDCFB-A80A-5646-B3F7-5F3E9D68F979}" type="pres">
      <dgm:prSet presAssocID="{B380FDD8-5601-465D-8BFA-D124C90404C9}" presName="background" presStyleLbl="node0" presStyleIdx="0" presStyleCnt="6"/>
      <dgm:spPr/>
    </dgm:pt>
    <dgm:pt modelId="{6840052E-0712-5944-B74A-A53458D6FDE3}" type="pres">
      <dgm:prSet presAssocID="{B380FDD8-5601-465D-8BFA-D124C90404C9}" presName="text" presStyleLbl="fgAcc0" presStyleIdx="0" presStyleCnt="6" custScaleX="1363316" custScaleY="1733455" custLinFactX="100000" custLinFactY="-403918" custLinFactNeighborX="168697" custLinFactNeighborY="-500000">
        <dgm:presLayoutVars>
          <dgm:chPref val="3"/>
        </dgm:presLayoutVars>
      </dgm:prSet>
      <dgm:spPr/>
      <dgm:t>
        <a:bodyPr/>
        <a:lstStyle/>
        <a:p>
          <a:endParaRPr lang="en-US"/>
        </a:p>
      </dgm:t>
    </dgm:pt>
    <dgm:pt modelId="{CDCDAA56-23A3-A24F-B296-C053FA43159B}" type="pres">
      <dgm:prSet presAssocID="{B380FDD8-5601-465D-8BFA-D124C90404C9}" presName="hierChild2" presStyleCnt="0"/>
      <dgm:spPr/>
    </dgm:pt>
    <dgm:pt modelId="{56289234-A6B2-4AA7-AFA3-9BB04AA87145}" type="pres">
      <dgm:prSet presAssocID="{7CC78D06-E991-4469-9767-7FEDD68571C5}" presName="hierRoot1" presStyleCnt="0"/>
      <dgm:spPr/>
    </dgm:pt>
    <dgm:pt modelId="{7DA0FE08-B1F8-4E0F-922B-D0805FDC6169}" type="pres">
      <dgm:prSet presAssocID="{7CC78D06-E991-4469-9767-7FEDD68571C5}" presName="composite" presStyleCnt="0"/>
      <dgm:spPr/>
    </dgm:pt>
    <dgm:pt modelId="{7D8F25C3-8351-404D-B62E-63BF94E7DF1F}" type="pres">
      <dgm:prSet presAssocID="{7CC78D06-E991-4469-9767-7FEDD68571C5}" presName="background" presStyleLbl="node0" presStyleIdx="1" presStyleCnt="6"/>
      <dgm:spPr/>
    </dgm:pt>
    <dgm:pt modelId="{E1974CBA-056E-4598-B7EB-E465EBA16026}" type="pres">
      <dgm:prSet presAssocID="{7CC78D06-E991-4469-9767-7FEDD68571C5}" presName="text" presStyleLbl="fgAcc0" presStyleIdx="1" presStyleCnt="6" custScaleX="1276286" custScaleY="1776091" custLinFactX="-200000" custLinFactY="500000" custLinFactNeighborX="-271522" custLinFactNeighborY="526317">
        <dgm:presLayoutVars>
          <dgm:chPref val="3"/>
        </dgm:presLayoutVars>
      </dgm:prSet>
      <dgm:spPr/>
      <dgm:t>
        <a:bodyPr/>
        <a:lstStyle/>
        <a:p>
          <a:endParaRPr lang="en-US"/>
        </a:p>
      </dgm:t>
    </dgm:pt>
    <dgm:pt modelId="{8B965666-0B44-4F1A-A49E-2F0F00E68ABD}" type="pres">
      <dgm:prSet presAssocID="{7CC78D06-E991-4469-9767-7FEDD68571C5}" presName="hierChild2" presStyleCnt="0"/>
      <dgm:spPr/>
    </dgm:pt>
    <dgm:pt modelId="{E1A52017-FB1F-4042-B636-2DBD6E0BBA28}" type="pres">
      <dgm:prSet presAssocID="{01944512-9382-4AD8-8786-73E49F1C0A7B}" presName="hierRoot1" presStyleCnt="0"/>
      <dgm:spPr/>
    </dgm:pt>
    <dgm:pt modelId="{D16CBDDB-EC1F-3F47-A2BE-E1773A5B1BBC}" type="pres">
      <dgm:prSet presAssocID="{01944512-9382-4AD8-8786-73E49F1C0A7B}" presName="composite" presStyleCnt="0"/>
      <dgm:spPr/>
    </dgm:pt>
    <dgm:pt modelId="{3B2D8625-D168-3448-A588-645F0A521497}" type="pres">
      <dgm:prSet presAssocID="{01944512-9382-4AD8-8786-73E49F1C0A7B}" presName="background" presStyleLbl="node0" presStyleIdx="2" presStyleCnt="6"/>
      <dgm:spPr/>
    </dgm:pt>
    <dgm:pt modelId="{71BFD7D4-392D-6449-A8E7-78931A77F17F}" type="pres">
      <dgm:prSet presAssocID="{01944512-9382-4AD8-8786-73E49F1C0A7B}" presName="text" presStyleLbl="fgAcc0" presStyleIdx="2" presStyleCnt="6" custScaleX="1292920" custScaleY="1722821" custLinFactY="-427854" custLinFactNeighborX="68643" custLinFactNeighborY="-500000">
        <dgm:presLayoutVars>
          <dgm:chPref val="3"/>
        </dgm:presLayoutVars>
      </dgm:prSet>
      <dgm:spPr/>
      <dgm:t>
        <a:bodyPr/>
        <a:lstStyle/>
        <a:p>
          <a:endParaRPr lang="en-US"/>
        </a:p>
      </dgm:t>
    </dgm:pt>
    <dgm:pt modelId="{9D101988-4DB0-1C47-9A6B-BB5B6DF0D736}" type="pres">
      <dgm:prSet presAssocID="{01944512-9382-4AD8-8786-73E49F1C0A7B}" presName="hierChild2" presStyleCnt="0"/>
      <dgm:spPr/>
    </dgm:pt>
    <dgm:pt modelId="{8891BD5E-DFA4-4FFF-83F7-E9D230CC9BE0}" type="pres">
      <dgm:prSet presAssocID="{09FFA2CB-7102-4C6A-8D3A-CD1248E30DEA}" presName="hierRoot1" presStyleCnt="0"/>
      <dgm:spPr/>
    </dgm:pt>
    <dgm:pt modelId="{51D135CB-2BE4-420A-82AD-4D5733BBCECF}" type="pres">
      <dgm:prSet presAssocID="{09FFA2CB-7102-4C6A-8D3A-CD1248E30DEA}" presName="composite" presStyleCnt="0"/>
      <dgm:spPr/>
    </dgm:pt>
    <dgm:pt modelId="{03CBBCD3-7151-4419-BF99-A364B8A68A15}" type="pres">
      <dgm:prSet presAssocID="{09FFA2CB-7102-4C6A-8D3A-CD1248E30DEA}" presName="background" presStyleLbl="node0" presStyleIdx="3" presStyleCnt="6"/>
      <dgm:spPr/>
    </dgm:pt>
    <dgm:pt modelId="{BF54E986-0477-4A52-8DE2-F1C3E7EDEF7E}" type="pres">
      <dgm:prSet presAssocID="{09FFA2CB-7102-4C6A-8D3A-CD1248E30DEA}" presName="text" presStyleLbl="fgAcc0" presStyleIdx="3" presStyleCnt="6" custScaleX="1385691" custScaleY="1787428" custLinFactX="-300000" custLinFactY="500000" custLinFactNeighborX="-301141" custLinFactNeighborY="554648">
        <dgm:presLayoutVars>
          <dgm:chPref val="3"/>
        </dgm:presLayoutVars>
      </dgm:prSet>
      <dgm:spPr/>
      <dgm:t>
        <a:bodyPr/>
        <a:lstStyle/>
        <a:p>
          <a:endParaRPr lang="en-US"/>
        </a:p>
      </dgm:t>
    </dgm:pt>
    <dgm:pt modelId="{11C7710A-F883-4DCF-AB59-8AE34B263987}" type="pres">
      <dgm:prSet presAssocID="{09FFA2CB-7102-4C6A-8D3A-CD1248E30DEA}" presName="hierChild2" presStyleCnt="0"/>
      <dgm:spPr/>
    </dgm:pt>
    <dgm:pt modelId="{DF3ED6DA-AE88-D942-AF0C-77CD594161B4}" type="pres">
      <dgm:prSet presAssocID="{482B574E-D6A5-4527-8681-514C1CB7C807}" presName="hierRoot1" presStyleCnt="0"/>
      <dgm:spPr/>
    </dgm:pt>
    <dgm:pt modelId="{D578C4B2-054D-4648-8C22-E99637BD8B9C}" type="pres">
      <dgm:prSet presAssocID="{482B574E-D6A5-4527-8681-514C1CB7C807}" presName="composite" presStyleCnt="0"/>
      <dgm:spPr/>
    </dgm:pt>
    <dgm:pt modelId="{708541F9-389F-514A-B82F-0E31035AB6BB}" type="pres">
      <dgm:prSet presAssocID="{482B574E-D6A5-4527-8681-514C1CB7C807}" presName="background" presStyleLbl="node0" presStyleIdx="4" presStyleCnt="6"/>
      <dgm:spPr/>
    </dgm:pt>
    <dgm:pt modelId="{BA8A707E-A1EE-BB44-B2DB-043AF3F5DCC8}" type="pres">
      <dgm:prSet presAssocID="{482B574E-D6A5-4527-8681-514C1CB7C807}" presName="text" presStyleLbl="fgAcc0" presStyleIdx="4" presStyleCnt="6" custScaleX="1295278" custScaleY="1834354" custLinFactX="-30878" custLinFactY="-453226" custLinFactNeighborX="-100000" custLinFactNeighborY="-500000">
        <dgm:presLayoutVars>
          <dgm:chPref val="3"/>
        </dgm:presLayoutVars>
      </dgm:prSet>
      <dgm:spPr/>
      <dgm:t>
        <a:bodyPr/>
        <a:lstStyle/>
        <a:p>
          <a:endParaRPr lang="en-US"/>
        </a:p>
      </dgm:t>
    </dgm:pt>
    <dgm:pt modelId="{40E667DD-5818-5B45-BFAB-8B643E87146C}" type="pres">
      <dgm:prSet presAssocID="{482B574E-D6A5-4527-8681-514C1CB7C807}" presName="hierChild2" presStyleCnt="0"/>
      <dgm:spPr/>
    </dgm:pt>
    <dgm:pt modelId="{7B87A4EC-7450-467A-92C1-CE3A3567F9C5}" type="pres">
      <dgm:prSet presAssocID="{8732CC2B-F41C-4ECC-AE17-5BF0E95FA0E3}" presName="hierRoot1" presStyleCnt="0"/>
      <dgm:spPr/>
    </dgm:pt>
    <dgm:pt modelId="{06E5E1A4-2CBE-4607-8373-40391C04EF65}" type="pres">
      <dgm:prSet presAssocID="{8732CC2B-F41C-4ECC-AE17-5BF0E95FA0E3}" presName="composite" presStyleCnt="0"/>
      <dgm:spPr/>
    </dgm:pt>
    <dgm:pt modelId="{946D9C66-9B90-41F9-9D8B-19D11EB02729}" type="pres">
      <dgm:prSet presAssocID="{8732CC2B-F41C-4ECC-AE17-5BF0E95FA0E3}" presName="background" presStyleLbl="node0" presStyleIdx="5" presStyleCnt="6"/>
      <dgm:spPr/>
    </dgm:pt>
    <dgm:pt modelId="{78529E4B-B2A4-487E-B63E-3A0B9BBE8E1B}" type="pres">
      <dgm:prSet presAssocID="{8732CC2B-F41C-4ECC-AE17-5BF0E95FA0E3}" presName="text" presStyleLbl="fgAcc0" presStyleIdx="5" presStyleCnt="6" custScaleX="1327901" custScaleY="1763794" custLinFactX="-400000" custLinFactY="529785" custLinFactNeighborX="-442515" custLinFactNeighborY="600000">
        <dgm:presLayoutVars>
          <dgm:chPref val="3"/>
        </dgm:presLayoutVars>
      </dgm:prSet>
      <dgm:spPr/>
      <dgm:t>
        <a:bodyPr/>
        <a:lstStyle/>
        <a:p>
          <a:endParaRPr lang="en-US"/>
        </a:p>
      </dgm:t>
    </dgm:pt>
    <dgm:pt modelId="{00B0E936-EA81-4B52-AB4A-3B8C9AF71367}" type="pres">
      <dgm:prSet presAssocID="{8732CC2B-F41C-4ECC-AE17-5BF0E95FA0E3}" presName="hierChild2" presStyleCnt="0"/>
      <dgm:spPr/>
    </dgm:pt>
  </dgm:ptLst>
  <dgm:cxnLst>
    <dgm:cxn modelId="{91BDD941-E53A-4075-BFED-4E39B8F8D782}" srcId="{A741CDDE-7996-48C3-95E5-850570A42DAD}" destId="{09FFA2CB-7102-4C6A-8D3A-CD1248E30DEA}" srcOrd="3" destOrd="0" parTransId="{8F66EBDB-AB32-46DA-982E-770DCA591870}" sibTransId="{B862BECF-0652-4229-9F53-D8F64519F95E}"/>
    <dgm:cxn modelId="{BABF79F1-957F-324B-A642-8D5F20A1879D}" type="presOf" srcId="{01944512-9382-4AD8-8786-73E49F1C0A7B}" destId="{71BFD7D4-392D-6449-A8E7-78931A77F17F}" srcOrd="0" destOrd="0" presId="urn:microsoft.com/office/officeart/2005/8/layout/hierarchy1"/>
    <dgm:cxn modelId="{C70075C6-9511-504A-AE45-6B6BE49A283E}" type="presOf" srcId="{A741CDDE-7996-48C3-95E5-850570A42DAD}" destId="{BDF34205-D32C-874B-A674-AE7ABD54C562}" srcOrd="0" destOrd="0" presId="urn:microsoft.com/office/officeart/2005/8/layout/hierarchy1"/>
    <dgm:cxn modelId="{5248C4FC-8DD0-F04B-9C37-1E742C7D43A3}" type="presOf" srcId="{482B574E-D6A5-4527-8681-514C1CB7C807}" destId="{BA8A707E-A1EE-BB44-B2DB-043AF3F5DCC8}" srcOrd="0" destOrd="0" presId="urn:microsoft.com/office/officeart/2005/8/layout/hierarchy1"/>
    <dgm:cxn modelId="{5343DBF4-99F9-4F29-965B-B0BCF03BBD6F}" type="presOf" srcId="{8732CC2B-F41C-4ECC-AE17-5BF0E95FA0E3}" destId="{78529E4B-B2A4-487E-B63E-3A0B9BBE8E1B}" srcOrd="0" destOrd="0" presId="urn:microsoft.com/office/officeart/2005/8/layout/hierarchy1"/>
    <dgm:cxn modelId="{6F448072-D8D5-47D4-BB87-86F11AC30F8C}" type="presOf" srcId="{09FFA2CB-7102-4C6A-8D3A-CD1248E30DEA}" destId="{BF54E986-0477-4A52-8DE2-F1C3E7EDEF7E}" srcOrd="0" destOrd="0" presId="urn:microsoft.com/office/officeart/2005/8/layout/hierarchy1"/>
    <dgm:cxn modelId="{B2C2918A-6935-EE43-915C-66C4D101C7BE}" type="presOf" srcId="{B380FDD8-5601-465D-8BFA-D124C90404C9}" destId="{6840052E-0712-5944-B74A-A53458D6FDE3}" srcOrd="0" destOrd="0" presId="urn:microsoft.com/office/officeart/2005/8/layout/hierarchy1"/>
    <dgm:cxn modelId="{C6D6BEB4-E811-4CAA-BEB7-FF57F5BF8965}" srcId="{A741CDDE-7996-48C3-95E5-850570A42DAD}" destId="{8732CC2B-F41C-4ECC-AE17-5BF0E95FA0E3}" srcOrd="5" destOrd="0" parTransId="{8E2A995B-D48B-4B68-A36A-BFA44F7977D3}" sibTransId="{C333A97E-7F1A-4804-BF2F-66B4607989D4}"/>
    <dgm:cxn modelId="{B7A46A32-F1BB-45B9-9BEC-592D17EF865F}" srcId="{A741CDDE-7996-48C3-95E5-850570A42DAD}" destId="{482B574E-D6A5-4527-8681-514C1CB7C807}" srcOrd="4" destOrd="0" parTransId="{33787750-EDDB-455B-8DAB-54A852AAF0FC}" sibTransId="{1BA4ABCD-4796-48C2-AC92-35BE7FEECB48}"/>
    <dgm:cxn modelId="{D7D6FCB7-B6B7-4800-AF84-8AFA366AF75F}" type="presOf" srcId="{7CC78D06-E991-4469-9767-7FEDD68571C5}" destId="{E1974CBA-056E-4598-B7EB-E465EBA16026}" srcOrd="0" destOrd="0" presId="urn:microsoft.com/office/officeart/2005/8/layout/hierarchy1"/>
    <dgm:cxn modelId="{AC547A42-7797-4377-AE1F-84EA62DC1F3D}" srcId="{A741CDDE-7996-48C3-95E5-850570A42DAD}" destId="{B380FDD8-5601-465D-8BFA-D124C90404C9}" srcOrd="0" destOrd="0" parTransId="{D85E1D0F-42B2-44DC-B7D7-9AF9695109FB}" sibTransId="{EC33379A-7526-4A8D-8495-45515F61F327}"/>
    <dgm:cxn modelId="{D58B8417-0ECF-4BF5-A567-9EEBB2771AE3}" srcId="{A741CDDE-7996-48C3-95E5-850570A42DAD}" destId="{7CC78D06-E991-4469-9767-7FEDD68571C5}" srcOrd="1" destOrd="0" parTransId="{CAE574FF-15E0-4DE0-BF22-17976E936C60}" sibTransId="{8CD9EB54-8B67-4B41-A33B-CE5EB9CF8FFB}"/>
    <dgm:cxn modelId="{1370440B-51FA-4D15-A362-8A29D300E756}" srcId="{A741CDDE-7996-48C3-95E5-850570A42DAD}" destId="{01944512-9382-4AD8-8786-73E49F1C0A7B}" srcOrd="2" destOrd="0" parTransId="{3DA402E3-442C-4632-BBFB-734C2C559A3C}" sibTransId="{2A13C2EB-F81A-4139-AE15-B5711BA34D9E}"/>
    <dgm:cxn modelId="{C6295906-7276-F646-A272-C6F01E52848E}" type="presParOf" srcId="{BDF34205-D32C-874B-A674-AE7ABD54C562}" destId="{D0B35FAE-71D1-3F44-987D-85F1FD52F9C8}" srcOrd="0" destOrd="0" presId="urn:microsoft.com/office/officeart/2005/8/layout/hierarchy1"/>
    <dgm:cxn modelId="{4C58F851-C690-6F4B-B7E2-8D5DA187CFAB}" type="presParOf" srcId="{D0B35FAE-71D1-3F44-987D-85F1FD52F9C8}" destId="{2454DDC3-A967-F241-9B53-AE9FDF91810B}" srcOrd="0" destOrd="0" presId="urn:microsoft.com/office/officeart/2005/8/layout/hierarchy1"/>
    <dgm:cxn modelId="{1494BBE1-F94C-0645-99E5-B2784008DAE0}" type="presParOf" srcId="{2454DDC3-A967-F241-9B53-AE9FDF91810B}" destId="{CC9FDCFB-A80A-5646-B3F7-5F3E9D68F979}" srcOrd="0" destOrd="0" presId="urn:microsoft.com/office/officeart/2005/8/layout/hierarchy1"/>
    <dgm:cxn modelId="{10482B84-31FD-C64A-AB0B-76AF807E2AA6}" type="presParOf" srcId="{2454DDC3-A967-F241-9B53-AE9FDF91810B}" destId="{6840052E-0712-5944-B74A-A53458D6FDE3}" srcOrd="1" destOrd="0" presId="urn:microsoft.com/office/officeart/2005/8/layout/hierarchy1"/>
    <dgm:cxn modelId="{B5D2850C-60B1-934E-811E-D57DEE7C4ABC}" type="presParOf" srcId="{D0B35FAE-71D1-3F44-987D-85F1FD52F9C8}" destId="{CDCDAA56-23A3-A24F-B296-C053FA43159B}" srcOrd="1" destOrd="0" presId="urn:microsoft.com/office/officeart/2005/8/layout/hierarchy1"/>
    <dgm:cxn modelId="{34BAA5FA-8AB3-4A28-BCFB-899D3E5EA943}" type="presParOf" srcId="{BDF34205-D32C-874B-A674-AE7ABD54C562}" destId="{56289234-A6B2-4AA7-AFA3-9BB04AA87145}" srcOrd="1" destOrd="0" presId="urn:microsoft.com/office/officeart/2005/8/layout/hierarchy1"/>
    <dgm:cxn modelId="{F165E690-E11B-4B5B-A23D-2D42A2D43CC0}" type="presParOf" srcId="{56289234-A6B2-4AA7-AFA3-9BB04AA87145}" destId="{7DA0FE08-B1F8-4E0F-922B-D0805FDC6169}" srcOrd="0" destOrd="0" presId="urn:microsoft.com/office/officeart/2005/8/layout/hierarchy1"/>
    <dgm:cxn modelId="{D42D5FC3-4CD7-442D-B2FC-BF7FD3831430}" type="presParOf" srcId="{7DA0FE08-B1F8-4E0F-922B-D0805FDC6169}" destId="{7D8F25C3-8351-404D-B62E-63BF94E7DF1F}" srcOrd="0" destOrd="0" presId="urn:microsoft.com/office/officeart/2005/8/layout/hierarchy1"/>
    <dgm:cxn modelId="{56C6E5EC-6D9D-4B6B-9592-2BE1DF79D5D0}" type="presParOf" srcId="{7DA0FE08-B1F8-4E0F-922B-D0805FDC6169}" destId="{E1974CBA-056E-4598-B7EB-E465EBA16026}" srcOrd="1" destOrd="0" presId="urn:microsoft.com/office/officeart/2005/8/layout/hierarchy1"/>
    <dgm:cxn modelId="{3FB6CF48-078B-4530-9C5A-99EDB1CB2734}" type="presParOf" srcId="{56289234-A6B2-4AA7-AFA3-9BB04AA87145}" destId="{8B965666-0B44-4F1A-A49E-2F0F00E68ABD}" srcOrd="1" destOrd="0" presId="urn:microsoft.com/office/officeart/2005/8/layout/hierarchy1"/>
    <dgm:cxn modelId="{40439E2E-3511-5D47-824F-02CBF0743655}" type="presParOf" srcId="{BDF34205-D32C-874B-A674-AE7ABD54C562}" destId="{E1A52017-FB1F-4042-B636-2DBD6E0BBA28}" srcOrd="2" destOrd="0" presId="urn:microsoft.com/office/officeart/2005/8/layout/hierarchy1"/>
    <dgm:cxn modelId="{D3FC8946-45B7-084C-8CA1-C33BE9DBAC39}" type="presParOf" srcId="{E1A52017-FB1F-4042-B636-2DBD6E0BBA28}" destId="{D16CBDDB-EC1F-3F47-A2BE-E1773A5B1BBC}" srcOrd="0" destOrd="0" presId="urn:microsoft.com/office/officeart/2005/8/layout/hierarchy1"/>
    <dgm:cxn modelId="{DBDB54E5-6A07-1F46-9C43-DF27D32E6CF1}" type="presParOf" srcId="{D16CBDDB-EC1F-3F47-A2BE-E1773A5B1BBC}" destId="{3B2D8625-D168-3448-A588-645F0A521497}" srcOrd="0" destOrd="0" presId="urn:microsoft.com/office/officeart/2005/8/layout/hierarchy1"/>
    <dgm:cxn modelId="{70DE3C7D-3D6C-3B46-833C-E80829E07A6A}" type="presParOf" srcId="{D16CBDDB-EC1F-3F47-A2BE-E1773A5B1BBC}" destId="{71BFD7D4-392D-6449-A8E7-78931A77F17F}" srcOrd="1" destOrd="0" presId="urn:microsoft.com/office/officeart/2005/8/layout/hierarchy1"/>
    <dgm:cxn modelId="{D29ED0DF-7789-104A-8099-001D2AA0A71A}" type="presParOf" srcId="{E1A52017-FB1F-4042-B636-2DBD6E0BBA28}" destId="{9D101988-4DB0-1C47-9A6B-BB5B6DF0D736}" srcOrd="1" destOrd="0" presId="urn:microsoft.com/office/officeart/2005/8/layout/hierarchy1"/>
    <dgm:cxn modelId="{32B3148D-50AC-47C3-B8CC-66C94BB66A4E}" type="presParOf" srcId="{BDF34205-D32C-874B-A674-AE7ABD54C562}" destId="{8891BD5E-DFA4-4FFF-83F7-E9D230CC9BE0}" srcOrd="3" destOrd="0" presId="urn:microsoft.com/office/officeart/2005/8/layout/hierarchy1"/>
    <dgm:cxn modelId="{9779130F-A37A-426D-B129-C5BA7A9974B0}" type="presParOf" srcId="{8891BD5E-DFA4-4FFF-83F7-E9D230CC9BE0}" destId="{51D135CB-2BE4-420A-82AD-4D5733BBCECF}" srcOrd="0" destOrd="0" presId="urn:microsoft.com/office/officeart/2005/8/layout/hierarchy1"/>
    <dgm:cxn modelId="{A909A1AF-2E5F-4B8A-8459-2C4524EAFB68}" type="presParOf" srcId="{51D135CB-2BE4-420A-82AD-4D5733BBCECF}" destId="{03CBBCD3-7151-4419-BF99-A364B8A68A15}" srcOrd="0" destOrd="0" presId="urn:microsoft.com/office/officeart/2005/8/layout/hierarchy1"/>
    <dgm:cxn modelId="{1423B6FD-0A25-4E2C-BF3A-594B4850F839}" type="presParOf" srcId="{51D135CB-2BE4-420A-82AD-4D5733BBCECF}" destId="{BF54E986-0477-4A52-8DE2-F1C3E7EDEF7E}" srcOrd="1" destOrd="0" presId="urn:microsoft.com/office/officeart/2005/8/layout/hierarchy1"/>
    <dgm:cxn modelId="{2D81ADA7-2D2E-4125-A895-792DE134A09C}" type="presParOf" srcId="{8891BD5E-DFA4-4FFF-83F7-E9D230CC9BE0}" destId="{11C7710A-F883-4DCF-AB59-8AE34B263987}" srcOrd="1" destOrd="0" presId="urn:microsoft.com/office/officeart/2005/8/layout/hierarchy1"/>
    <dgm:cxn modelId="{7B5951A8-31EB-6B4C-9696-EB99C5922299}" type="presParOf" srcId="{BDF34205-D32C-874B-A674-AE7ABD54C562}" destId="{DF3ED6DA-AE88-D942-AF0C-77CD594161B4}" srcOrd="4" destOrd="0" presId="urn:microsoft.com/office/officeart/2005/8/layout/hierarchy1"/>
    <dgm:cxn modelId="{1BF33571-7D65-4546-AA2E-02932181FAF7}" type="presParOf" srcId="{DF3ED6DA-AE88-D942-AF0C-77CD594161B4}" destId="{D578C4B2-054D-4648-8C22-E99637BD8B9C}" srcOrd="0" destOrd="0" presId="urn:microsoft.com/office/officeart/2005/8/layout/hierarchy1"/>
    <dgm:cxn modelId="{D89661A8-8194-6D4B-BF2A-8291CF64D16F}" type="presParOf" srcId="{D578C4B2-054D-4648-8C22-E99637BD8B9C}" destId="{708541F9-389F-514A-B82F-0E31035AB6BB}" srcOrd="0" destOrd="0" presId="urn:microsoft.com/office/officeart/2005/8/layout/hierarchy1"/>
    <dgm:cxn modelId="{A3CD10E6-9890-5841-858A-08A69E10EACD}" type="presParOf" srcId="{D578C4B2-054D-4648-8C22-E99637BD8B9C}" destId="{BA8A707E-A1EE-BB44-B2DB-043AF3F5DCC8}" srcOrd="1" destOrd="0" presId="urn:microsoft.com/office/officeart/2005/8/layout/hierarchy1"/>
    <dgm:cxn modelId="{34570900-EE89-114B-BBAC-59BD9E91C3A5}" type="presParOf" srcId="{DF3ED6DA-AE88-D942-AF0C-77CD594161B4}" destId="{40E667DD-5818-5B45-BFAB-8B643E87146C}" srcOrd="1" destOrd="0" presId="urn:microsoft.com/office/officeart/2005/8/layout/hierarchy1"/>
    <dgm:cxn modelId="{7A9CDEDE-6C29-45F5-82D2-77247BFC25F2}" type="presParOf" srcId="{BDF34205-D32C-874B-A674-AE7ABD54C562}" destId="{7B87A4EC-7450-467A-92C1-CE3A3567F9C5}" srcOrd="5" destOrd="0" presId="urn:microsoft.com/office/officeart/2005/8/layout/hierarchy1"/>
    <dgm:cxn modelId="{1A4F51A8-EF37-40D3-ACBF-305145E40AF0}" type="presParOf" srcId="{7B87A4EC-7450-467A-92C1-CE3A3567F9C5}" destId="{06E5E1A4-2CBE-4607-8373-40391C04EF65}" srcOrd="0" destOrd="0" presId="urn:microsoft.com/office/officeart/2005/8/layout/hierarchy1"/>
    <dgm:cxn modelId="{8F4B9061-6D89-4F20-94DE-30712FE40C65}" type="presParOf" srcId="{06E5E1A4-2CBE-4607-8373-40391C04EF65}" destId="{946D9C66-9B90-41F9-9D8B-19D11EB02729}" srcOrd="0" destOrd="0" presId="urn:microsoft.com/office/officeart/2005/8/layout/hierarchy1"/>
    <dgm:cxn modelId="{55BF06D0-ECDC-4872-8BF1-6A218A59265A}" type="presParOf" srcId="{06E5E1A4-2CBE-4607-8373-40391C04EF65}" destId="{78529E4B-B2A4-487E-B63E-3A0B9BBE8E1B}" srcOrd="1" destOrd="0" presId="urn:microsoft.com/office/officeart/2005/8/layout/hierarchy1"/>
    <dgm:cxn modelId="{54CBC9F6-7551-4586-84FA-8FAB1152EF57}" type="presParOf" srcId="{7B87A4EC-7450-467A-92C1-CE3A3567F9C5}" destId="{00B0E936-EA81-4B52-AB4A-3B8C9AF71367}"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ECC101-63C1-4DFF-A426-00649AE385B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457E2EAA-E964-4677-8DB7-B48D303D71D0}">
      <dgm:prSet/>
      <dgm:spPr/>
      <dgm:t>
        <a:bodyPr/>
        <a:lstStyle/>
        <a:p>
          <a:r>
            <a:rPr lang="en-US" dirty="0"/>
            <a:t>Ask questions if you do not understand something</a:t>
          </a:r>
          <a:r>
            <a:rPr lang="en-US" dirty="0" smtClean="0"/>
            <a:t>.</a:t>
          </a:r>
        </a:p>
        <a:p>
          <a:r>
            <a:rPr lang="es-PR" noProof="0" dirty="0" smtClean="0">
              <a:solidFill>
                <a:schemeClr val="tx1"/>
              </a:solidFill>
            </a:rPr>
            <a:t>Hacer preguntas si no entiende algo.</a:t>
          </a:r>
          <a:endParaRPr lang="es-PR" noProof="0" dirty="0">
            <a:solidFill>
              <a:schemeClr val="tx1"/>
            </a:solidFill>
          </a:endParaRPr>
        </a:p>
      </dgm:t>
    </dgm:pt>
    <dgm:pt modelId="{196DF44A-EB76-4F8A-8207-410560F1B9F4}" type="parTrans" cxnId="{4F40EE5E-4AF1-4015-B05E-BB9FEA9B7D16}">
      <dgm:prSet/>
      <dgm:spPr/>
      <dgm:t>
        <a:bodyPr/>
        <a:lstStyle/>
        <a:p>
          <a:endParaRPr lang="en-US"/>
        </a:p>
      </dgm:t>
    </dgm:pt>
    <dgm:pt modelId="{FA309131-2628-4F52-B815-49DCA36F001D}" type="sibTrans" cxnId="{4F40EE5E-4AF1-4015-B05E-BB9FEA9B7D16}">
      <dgm:prSet/>
      <dgm:spPr/>
      <dgm:t>
        <a:bodyPr/>
        <a:lstStyle/>
        <a:p>
          <a:endParaRPr lang="en-US"/>
        </a:p>
      </dgm:t>
    </dgm:pt>
    <dgm:pt modelId="{F99D4FAA-3D5F-4B94-86AA-D7CC06963311}">
      <dgm:prSet/>
      <dgm:spPr/>
      <dgm:t>
        <a:bodyPr/>
        <a:lstStyle/>
        <a:p>
          <a:r>
            <a:rPr lang="en-US" dirty="0"/>
            <a:t>Ask what you can do at home to support what they are doing at school</a:t>
          </a:r>
          <a:r>
            <a:rPr lang="en-US" dirty="0" smtClean="0"/>
            <a:t>.</a:t>
          </a:r>
        </a:p>
        <a:p>
          <a:r>
            <a:rPr lang="es-PR" noProof="0" dirty="0" smtClean="0">
              <a:solidFill>
                <a:schemeClr val="tx1"/>
              </a:solidFill>
            </a:rPr>
            <a:t>Preguntar que puedo hacer en la casa para apoyar el aprendizaje escolar.</a:t>
          </a:r>
          <a:r>
            <a:rPr lang="en-US" dirty="0" smtClean="0"/>
            <a:t> </a:t>
          </a:r>
          <a:endParaRPr lang="en-US" dirty="0"/>
        </a:p>
      </dgm:t>
    </dgm:pt>
    <dgm:pt modelId="{CB0079A6-0FE9-4AAF-80F2-A07240B1AD5F}" type="parTrans" cxnId="{BD53A808-0A3D-4A1B-BB02-BE496388AF2B}">
      <dgm:prSet/>
      <dgm:spPr/>
      <dgm:t>
        <a:bodyPr/>
        <a:lstStyle/>
        <a:p>
          <a:endParaRPr lang="en-US"/>
        </a:p>
      </dgm:t>
    </dgm:pt>
    <dgm:pt modelId="{1257C6E0-7729-4B7B-9B01-E0DF2DB220EE}" type="sibTrans" cxnId="{BD53A808-0A3D-4A1B-BB02-BE496388AF2B}">
      <dgm:prSet/>
      <dgm:spPr/>
      <dgm:t>
        <a:bodyPr/>
        <a:lstStyle/>
        <a:p>
          <a:endParaRPr lang="en-US"/>
        </a:p>
      </dgm:t>
    </dgm:pt>
    <dgm:pt modelId="{DC71CAC5-BEFB-4A0B-A6D1-4B76F116D1D2}">
      <dgm:prSet custT="1"/>
      <dgm:spPr/>
      <dgm:t>
        <a:bodyPr/>
        <a:lstStyle/>
        <a:p>
          <a:endParaRPr lang="en-US" sz="1200" dirty="0" smtClean="0"/>
        </a:p>
        <a:p>
          <a:r>
            <a:rPr lang="en-US" sz="1200" dirty="0" smtClean="0"/>
            <a:t>Review </a:t>
          </a:r>
          <a:r>
            <a:rPr lang="en-US" sz="1200" dirty="0"/>
            <a:t>your child’s progress report’s that are received each grading period and any comments so you are aware of your child’s progress and areas of needed growth. </a:t>
          </a:r>
          <a:endParaRPr lang="en-US" sz="1200" dirty="0" smtClean="0"/>
        </a:p>
        <a:p>
          <a:r>
            <a:rPr lang="es-PR" sz="1200" noProof="0" dirty="0" smtClean="0">
              <a:solidFill>
                <a:schemeClr val="tx1"/>
              </a:solidFill>
            </a:rPr>
            <a:t>Revisar el reporte de progreso de su estudiante que recibe cada periodo de calificación y cualquier comentario para estar al tanto del progreso de su estudiante y áreas de crecimiento</a:t>
          </a:r>
          <a:r>
            <a:rPr lang="es-PR" sz="1400" noProof="0" dirty="0" smtClean="0">
              <a:solidFill>
                <a:schemeClr val="tx1"/>
              </a:solidFill>
            </a:rPr>
            <a:t>.</a:t>
          </a:r>
        </a:p>
        <a:p>
          <a:r>
            <a:rPr lang="es-PR" sz="1400" noProof="0" dirty="0" smtClean="0">
              <a:solidFill>
                <a:schemeClr val="tx1"/>
              </a:solidFill>
            </a:rPr>
            <a:t> </a:t>
          </a:r>
          <a:endParaRPr lang="es-PR" sz="1400" noProof="0" dirty="0">
            <a:solidFill>
              <a:schemeClr val="tx1"/>
            </a:solidFill>
          </a:endParaRPr>
        </a:p>
      </dgm:t>
    </dgm:pt>
    <dgm:pt modelId="{2E8D6B68-082B-4FEB-936C-60970C1CAC02}" type="parTrans" cxnId="{01D88555-CBF1-46F0-8C4D-36140C8034BB}">
      <dgm:prSet/>
      <dgm:spPr/>
      <dgm:t>
        <a:bodyPr/>
        <a:lstStyle/>
        <a:p>
          <a:endParaRPr lang="en-US"/>
        </a:p>
      </dgm:t>
    </dgm:pt>
    <dgm:pt modelId="{D97C9D52-AB86-4FFE-96DE-9DB1D24DAD9F}" type="sibTrans" cxnId="{01D88555-CBF1-46F0-8C4D-36140C8034BB}">
      <dgm:prSet/>
      <dgm:spPr/>
      <dgm:t>
        <a:bodyPr/>
        <a:lstStyle/>
        <a:p>
          <a:endParaRPr lang="en-US"/>
        </a:p>
      </dgm:t>
    </dgm:pt>
    <dgm:pt modelId="{FAEE6155-A436-42DF-ADFE-D008EBB4C264}" type="pres">
      <dgm:prSet presAssocID="{E8ECC101-63C1-4DFF-A426-00649AE385B3}" presName="root" presStyleCnt="0">
        <dgm:presLayoutVars>
          <dgm:dir/>
          <dgm:resizeHandles val="exact"/>
        </dgm:presLayoutVars>
      </dgm:prSet>
      <dgm:spPr/>
      <dgm:t>
        <a:bodyPr/>
        <a:lstStyle/>
        <a:p>
          <a:endParaRPr lang="en-US"/>
        </a:p>
      </dgm:t>
    </dgm:pt>
    <dgm:pt modelId="{B0E097AE-C8DE-4B8A-9628-E4C7CE294DE3}" type="pres">
      <dgm:prSet presAssocID="{457E2EAA-E964-4677-8DB7-B48D303D71D0}" presName="compNode" presStyleCnt="0"/>
      <dgm:spPr/>
    </dgm:pt>
    <dgm:pt modelId="{E401E09A-3267-486D-BF9D-7E7E7FE288D9}" type="pres">
      <dgm:prSet presAssocID="{457E2EAA-E964-4677-8DB7-B48D303D71D0}" presName="bgRect" presStyleLbl="bgShp" presStyleIdx="0" presStyleCnt="3"/>
      <dgm:spPr/>
    </dgm:pt>
    <dgm:pt modelId="{0E58AB0A-9732-4399-B7CB-C7BEDF7BDDB3}" type="pres">
      <dgm:prSet presAssocID="{457E2EAA-E964-4677-8DB7-B48D303D71D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lp"/>
        </a:ext>
      </dgm:extLst>
    </dgm:pt>
    <dgm:pt modelId="{CA8C39B0-F3CB-4BE2-80BB-E600C2F4014C}" type="pres">
      <dgm:prSet presAssocID="{457E2EAA-E964-4677-8DB7-B48D303D71D0}" presName="spaceRect" presStyleCnt="0"/>
      <dgm:spPr/>
    </dgm:pt>
    <dgm:pt modelId="{3A9279D7-D762-4C4C-93D6-0B0D650D5D45}" type="pres">
      <dgm:prSet presAssocID="{457E2EAA-E964-4677-8DB7-B48D303D71D0}" presName="parTx" presStyleLbl="revTx" presStyleIdx="0" presStyleCnt="3">
        <dgm:presLayoutVars>
          <dgm:chMax val="0"/>
          <dgm:chPref val="0"/>
        </dgm:presLayoutVars>
      </dgm:prSet>
      <dgm:spPr/>
      <dgm:t>
        <a:bodyPr/>
        <a:lstStyle/>
        <a:p>
          <a:endParaRPr lang="en-US"/>
        </a:p>
      </dgm:t>
    </dgm:pt>
    <dgm:pt modelId="{22AF747F-9A71-4F21-AE7E-7D5505EA159D}" type="pres">
      <dgm:prSet presAssocID="{FA309131-2628-4F52-B815-49DCA36F001D}" presName="sibTrans" presStyleCnt="0"/>
      <dgm:spPr/>
    </dgm:pt>
    <dgm:pt modelId="{ACA6A3D5-089E-43B5-8EA5-EB59F8D22487}" type="pres">
      <dgm:prSet presAssocID="{F99D4FAA-3D5F-4B94-86AA-D7CC06963311}" presName="compNode" presStyleCnt="0"/>
      <dgm:spPr/>
    </dgm:pt>
    <dgm:pt modelId="{7DAE8E1C-C09C-447B-8349-1F8C1789A909}" type="pres">
      <dgm:prSet presAssocID="{F99D4FAA-3D5F-4B94-86AA-D7CC06963311}" presName="bgRect" presStyleLbl="bgShp" presStyleIdx="1" presStyleCnt="3"/>
      <dgm:spPr/>
    </dgm:pt>
    <dgm:pt modelId="{05DB9F1E-E3ED-4408-8FD1-3FA57F5A338F}" type="pres">
      <dgm:prSet presAssocID="{F99D4FAA-3D5F-4B94-86AA-D7CC0696331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hoolhouse"/>
        </a:ext>
      </dgm:extLst>
    </dgm:pt>
    <dgm:pt modelId="{3036FC6B-3458-47F3-939E-080827A6FA34}" type="pres">
      <dgm:prSet presAssocID="{F99D4FAA-3D5F-4B94-86AA-D7CC06963311}" presName="spaceRect" presStyleCnt="0"/>
      <dgm:spPr/>
    </dgm:pt>
    <dgm:pt modelId="{90B630E0-BC63-4268-9E5B-4553E1E4046D}" type="pres">
      <dgm:prSet presAssocID="{F99D4FAA-3D5F-4B94-86AA-D7CC06963311}" presName="parTx" presStyleLbl="revTx" presStyleIdx="1" presStyleCnt="3">
        <dgm:presLayoutVars>
          <dgm:chMax val="0"/>
          <dgm:chPref val="0"/>
        </dgm:presLayoutVars>
      </dgm:prSet>
      <dgm:spPr/>
      <dgm:t>
        <a:bodyPr/>
        <a:lstStyle/>
        <a:p>
          <a:endParaRPr lang="en-US"/>
        </a:p>
      </dgm:t>
    </dgm:pt>
    <dgm:pt modelId="{E4038363-3CEA-436D-BABF-617EC00719B5}" type="pres">
      <dgm:prSet presAssocID="{1257C6E0-7729-4B7B-9B01-E0DF2DB220EE}" presName="sibTrans" presStyleCnt="0"/>
      <dgm:spPr/>
    </dgm:pt>
    <dgm:pt modelId="{5956625E-667E-47EC-8B99-F3FAEFE862EA}" type="pres">
      <dgm:prSet presAssocID="{DC71CAC5-BEFB-4A0B-A6D1-4B76F116D1D2}" presName="compNode" presStyleCnt="0"/>
      <dgm:spPr/>
    </dgm:pt>
    <dgm:pt modelId="{4DEE4A28-CA55-4AB4-BBDF-4ECC80D45D0E}" type="pres">
      <dgm:prSet presAssocID="{DC71CAC5-BEFB-4A0B-A6D1-4B76F116D1D2}" presName="bgRect" presStyleLbl="bgShp" presStyleIdx="2" presStyleCnt="3"/>
      <dgm:spPr/>
    </dgm:pt>
    <dgm:pt modelId="{2723A927-9048-4CDE-9329-F46C6787D8BF}" type="pres">
      <dgm:prSet presAssocID="{DC71CAC5-BEFB-4A0B-A6D1-4B76F116D1D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6B67BCB1-FA35-4642-BA8D-7A41F2C4F918}" type="pres">
      <dgm:prSet presAssocID="{DC71CAC5-BEFB-4A0B-A6D1-4B76F116D1D2}" presName="spaceRect" presStyleCnt="0"/>
      <dgm:spPr/>
    </dgm:pt>
    <dgm:pt modelId="{52EBC608-4397-429B-B9A2-3AE6F2B80BE4}" type="pres">
      <dgm:prSet presAssocID="{DC71CAC5-BEFB-4A0B-A6D1-4B76F116D1D2}" presName="parTx" presStyleLbl="revTx" presStyleIdx="2" presStyleCnt="3" custScaleX="103295" custScaleY="102170">
        <dgm:presLayoutVars>
          <dgm:chMax val="0"/>
          <dgm:chPref val="0"/>
        </dgm:presLayoutVars>
      </dgm:prSet>
      <dgm:spPr/>
      <dgm:t>
        <a:bodyPr/>
        <a:lstStyle/>
        <a:p>
          <a:endParaRPr lang="en-US"/>
        </a:p>
      </dgm:t>
    </dgm:pt>
  </dgm:ptLst>
  <dgm:cxnLst>
    <dgm:cxn modelId="{4F40EE5E-4AF1-4015-B05E-BB9FEA9B7D16}" srcId="{E8ECC101-63C1-4DFF-A426-00649AE385B3}" destId="{457E2EAA-E964-4677-8DB7-B48D303D71D0}" srcOrd="0" destOrd="0" parTransId="{196DF44A-EB76-4F8A-8207-410560F1B9F4}" sibTransId="{FA309131-2628-4F52-B815-49DCA36F001D}"/>
    <dgm:cxn modelId="{05105CB4-4A5B-48E4-8D2E-5E3FBF1583BD}" type="presOf" srcId="{457E2EAA-E964-4677-8DB7-B48D303D71D0}" destId="{3A9279D7-D762-4C4C-93D6-0B0D650D5D45}" srcOrd="0" destOrd="0" presId="urn:microsoft.com/office/officeart/2018/2/layout/IconVerticalSolidList"/>
    <dgm:cxn modelId="{01D88555-CBF1-46F0-8C4D-36140C8034BB}" srcId="{E8ECC101-63C1-4DFF-A426-00649AE385B3}" destId="{DC71CAC5-BEFB-4A0B-A6D1-4B76F116D1D2}" srcOrd="2" destOrd="0" parTransId="{2E8D6B68-082B-4FEB-936C-60970C1CAC02}" sibTransId="{D97C9D52-AB86-4FFE-96DE-9DB1D24DAD9F}"/>
    <dgm:cxn modelId="{11D073A7-358D-4138-9B39-946503BC0965}" type="presOf" srcId="{DC71CAC5-BEFB-4A0B-A6D1-4B76F116D1D2}" destId="{52EBC608-4397-429B-B9A2-3AE6F2B80BE4}" srcOrd="0" destOrd="0" presId="urn:microsoft.com/office/officeart/2018/2/layout/IconVerticalSolidList"/>
    <dgm:cxn modelId="{621B4E5C-7443-4A6E-95ED-087074F97ED5}" type="presOf" srcId="{E8ECC101-63C1-4DFF-A426-00649AE385B3}" destId="{FAEE6155-A436-42DF-ADFE-D008EBB4C264}" srcOrd="0" destOrd="0" presId="urn:microsoft.com/office/officeart/2018/2/layout/IconVerticalSolidList"/>
    <dgm:cxn modelId="{BD53A808-0A3D-4A1B-BB02-BE496388AF2B}" srcId="{E8ECC101-63C1-4DFF-A426-00649AE385B3}" destId="{F99D4FAA-3D5F-4B94-86AA-D7CC06963311}" srcOrd="1" destOrd="0" parTransId="{CB0079A6-0FE9-4AAF-80F2-A07240B1AD5F}" sibTransId="{1257C6E0-7729-4B7B-9B01-E0DF2DB220EE}"/>
    <dgm:cxn modelId="{7723B25A-D993-496F-B368-6AF1752B5265}" type="presOf" srcId="{F99D4FAA-3D5F-4B94-86AA-D7CC06963311}" destId="{90B630E0-BC63-4268-9E5B-4553E1E4046D}" srcOrd="0" destOrd="0" presId="urn:microsoft.com/office/officeart/2018/2/layout/IconVerticalSolidList"/>
    <dgm:cxn modelId="{9A80FB39-1B64-45AA-B569-D3718BB69833}" type="presParOf" srcId="{FAEE6155-A436-42DF-ADFE-D008EBB4C264}" destId="{B0E097AE-C8DE-4B8A-9628-E4C7CE294DE3}" srcOrd="0" destOrd="0" presId="urn:microsoft.com/office/officeart/2018/2/layout/IconVerticalSolidList"/>
    <dgm:cxn modelId="{ABC02F1C-F7C6-44FA-9BD2-3FA834F325DC}" type="presParOf" srcId="{B0E097AE-C8DE-4B8A-9628-E4C7CE294DE3}" destId="{E401E09A-3267-486D-BF9D-7E7E7FE288D9}" srcOrd="0" destOrd="0" presId="urn:microsoft.com/office/officeart/2018/2/layout/IconVerticalSolidList"/>
    <dgm:cxn modelId="{D8AB91FA-9C78-48D2-A633-15D5352C2558}" type="presParOf" srcId="{B0E097AE-C8DE-4B8A-9628-E4C7CE294DE3}" destId="{0E58AB0A-9732-4399-B7CB-C7BEDF7BDDB3}" srcOrd="1" destOrd="0" presId="urn:microsoft.com/office/officeart/2018/2/layout/IconVerticalSolidList"/>
    <dgm:cxn modelId="{DE7EE403-CD6B-4FD4-AD36-D28BB4557200}" type="presParOf" srcId="{B0E097AE-C8DE-4B8A-9628-E4C7CE294DE3}" destId="{CA8C39B0-F3CB-4BE2-80BB-E600C2F4014C}" srcOrd="2" destOrd="0" presId="urn:microsoft.com/office/officeart/2018/2/layout/IconVerticalSolidList"/>
    <dgm:cxn modelId="{915050D4-933F-4AB0-9BD9-F3EFD17CF0CC}" type="presParOf" srcId="{B0E097AE-C8DE-4B8A-9628-E4C7CE294DE3}" destId="{3A9279D7-D762-4C4C-93D6-0B0D650D5D45}" srcOrd="3" destOrd="0" presId="urn:microsoft.com/office/officeart/2018/2/layout/IconVerticalSolidList"/>
    <dgm:cxn modelId="{7F583F3A-A5B0-4E9D-A74E-1776B4EF7CE4}" type="presParOf" srcId="{FAEE6155-A436-42DF-ADFE-D008EBB4C264}" destId="{22AF747F-9A71-4F21-AE7E-7D5505EA159D}" srcOrd="1" destOrd="0" presId="urn:microsoft.com/office/officeart/2018/2/layout/IconVerticalSolidList"/>
    <dgm:cxn modelId="{D511FD22-3342-474A-A98F-D2156965FAA8}" type="presParOf" srcId="{FAEE6155-A436-42DF-ADFE-D008EBB4C264}" destId="{ACA6A3D5-089E-43B5-8EA5-EB59F8D22487}" srcOrd="2" destOrd="0" presId="urn:microsoft.com/office/officeart/2018/2/layout/IconVerticalSolidList"/>
    <dgm:cxn modelId="{FB804FC4-7F4D-40F7-A1EC-316396D831ED}" type="presParOf" srcId="{ACA6A3D5-089E-43B5-8EA5-EB59F8D22487}" destId="{7DAE8E1C-C09C-447B-8349-1F8C1789A909}" srcOrd="0" destOrd="0" presId="urn:microsoft.com/office/officeart/2018/2/layout/IconVerticalSolidList"/>
    <dgm:cxn modelId="{3A2E27A3-8AB1-46B1-AB6A-2CBEFA52C71A}" type="presParOf" srcId="{ACA6A3D5-089E-43B5-8EA5-EB59F8D22487}" destId="{05DB9F1E-E3ED-4408-8FD1-3FA57F5A338F}" srcOrd="1" destOrd="0" presId="urn:microsoft.com/office/officeart/2018/2/layout/IconVerticalSolidList"/>
    <dgm:cxn modelId="{67B9B85E-F1CF-4DC5-880B-159D8B2A7015}" type="presParOf" srcId="{ACA6A3D5-089E-43B5-8EA5-EB59F8D22487}" destId="{3036FC6B-3458-47F3-939E-080827A6FA34}" srcOrd="2" destOrd="0" presId="urn:microsoft.com/office/officeart/2018/2/layout/IconVerticalSolidList"/>
    <dgm:cxn modelId="{5A3E525A-EF0C-40B1-8450-129ADB6C8C3B}" type="presParOf" srcId="{ACA6A3D5-089E-43B5-8EA5-EB59F8D22487}" destId="{90B630E0-BC63-4268-9E5B-4553E1E4046D}" srcOrd="3" destOrd="0" presId="urn:microsoft.com/office/officeart/2018/2/layout/IconVerticalSolidList"/>
    <dgm:cxn modelId="{469B47B1-3FBB-487C-8CD5-9FF38911E652}" type="presParOf" srcId="{FAEE6155-A436-42DF-ADFE-D008EBB4C264}" destId="{E4038363-3CEA-436D-BABF-617EC00719B5}" srcOrd="3" destOrd="0" presId="urn:microsoft.com/office/officeart/2018/2/layout/IconVerticalSolidList"/>
    <dgm:cxn modelId="{28BF7595-59C2-4AD8-80B0-A331638A561D}" type="presParOf" srcId="{FAEE6155-A436-42DF-ADFE-D008EBB4C264}" destId="{5956625E-667E-47EC-8B99-F3FAEFE862EA}" srcOrd="4" destOrd="0" presId="urn:microsoft.com/office/officeart/2018/2/layout/IconVerticalSolidList"/>
    <dgm:cxn modelId="{44B77CA0-885D-43C9-874E-9C1CE82F6C0B}" type="presParOf" srcId="{5956625E-667E-47EC-8B99-F3FAEFE862EA}" destId="{4DEE4A28-CA55-4AB4-BBDF-4ECC80D45D0E}" srcOrd="0" destOrd="0" presId="urn:microsoft.com/office/officeart/2018/2/layout/IconVerticalSolidList"/>
    <dgm:cxn modelId="{73CEE786-1DA2-49EA-8D63-FDA897099CC6}" type="presParOf" srcId="{5956625E-667E-47EC-8B99-F3FAEFE862EA}" destId="{2723A927-9048-4CDE-9329-F46C6787D8BF}" srcOrd="1" destOrd="0" presId="urn:microsoft.com/office/officeart/2018/2/layout/IconVerticalSolidList"/>
    <dgm:cxn modelId="{D94BBECA-BEC9-4B67-B8BD-F032191AC537}" type="presParOf" srcId="{5956625E-667E-47EC-8B99-F3FAEFE862EA}" destId="{6B67BCB1-FA35-4642-BA8D-7A41F2C4F918}" srcOrd="2" destOrd="0" presId="urn:microsoft.com/office/officeart/2018/2/layout/IconVerticalSolidList"/>
    <dgm:cxn modelId="{9C7001D7-49DF-4F0C-B85F-3AC5D4097D7F}" type="presParOf" srcId="{5956625E-667E-47EC-8B99-F3FAEFE862EA}" destId="{52EBC608-4397-429B-B9A2-3AE6F2B80BE4}"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0E57CA-10D3-4844-A2B8-BCF7CC25B913}"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F312A7D5-7CE0-4DC2-B3AA-B9B09FB720CA}">
      <dgm:prSet/>
      <dgm:spPr/>
      <dgm:t>
        <a:bodyPr/>
        <a:lstStyle/>
        <a:p>
          <a:pPr>
            <a:lnSpc>
              <a:spcPct val="100000"/>
            </a:lnSpc>
          </a:pPr>
          <a:r>
            <a:rPr lang="en-US" dirty="0"/>
            <a:t>Sequence of brushing teeth-  Having them identify what happens first, next last</a:t>
          </a:r>
          <a:r>
            <a:rPr lang="en-US" dirty="0" smtClean="0"/>
            <a:t>)</a:t>
          </a:r>
        </a:p>
        <a:p>
          <a:pPr>
            <a:lnSpc>
              <a:spcPct val="100000"/>
            </a:lnSpc>
          </a:pPr>
          <a:endParaRPr lang="es-PR" noProof="0" dirty="0" smtClean="0">
            <a:solidFill>
              <a:srgbClr val="FF0000"/>
            </a:solidFill>
          </a:endParaRPr>
        </a:p>
        <a:p>
          <a:pPr>
            <a:lnSpc>
              <a:spcPct val="100000"/>
            </a:lnSpc>
          </a:pPr>
          <a:r>
            <a:rPr lang="es-PR" noProof="0" dirty="0" smtClean="0">
              <a:solidFill>
                <a:srgbClr val="FF0000"/>
              </a:solidFill>
            </a:rPr>
            <a:t>Secuencia de cepillado de los dientes: hacer que identifiquen lo que sucede primero, lo que sigue al final)</a:t>
          </a:r>
          <a:endParaRPr lang="es-PR" noProof="0" dirty="0">
            <a:solidFill>
              <a:srgbClr val="FF0000"/>
            </a:solidFill>
          </a:endParaRPr>
        </a:p>
      </dgm:t>
    </dgm:pt>
    <dgm:pt modelId="{9ABB4997-7480-4B9B-A394-E93739CEB267}" type="parTrans" cxnId="{AD4D244F-F424-4107-9243-50AB57731524}">
      <dgm:prSet/>
      <dgm:spPr/>
      <dgm:t>
        <a:bodyPr/>
        <a:lstStyle/>
        <a:p>
          <a:endParaRPr lang="en-US"/>
        </a:p>
      </dgm:t>
    </dgm:pt>
    <dgm:pt modelId="{A28936FA-6D3B-4B92-9AC9-B6CA30F77558}" type="sibTrans" cxnId="{AD4D244F-F424-4107-9243-50AB57731524}">
      <dgm:prSet/>
      <dgm:spPr/>
      <dgm:t>
        <a:bodyPr/>
        <a:lstStyle/>
        <a:p>
          <a:endParaRPr lang="en-US"/>
        </a:p>
      </dgm:t>
    </dgm:pt>
    <dgm:pt modelId="{B23DA45A-D250-4DC5-B47E-29989D9A9CF1}">
      <dgm:prSet/>
      <dgm:spPr/>
      <dgm:t>
        <a:bodyPr/>
        <a:lstStyle/>
        <a:p>
          <a:pPr>
            <a:lnSpc>
              <a:spcPct val="100000"/>
            </a:lnSpc>
          </a:pPr>
          <a:r>
            <a:rPr lang="en-US" dirty="0"/>
            <a:t>Getting Dressed- Having them identify what they want to wear (red shirt or blue, </a:t>
          </a:r>
          <a:r>
            <a:rPr lang="en-US" dirty="0" err="1"/>
            <a:t>etc</a:t>
          </a:r>
          <a:r>
            <a:rPr lang="en-US" dirty="0" smtClean="0"/>
            <a:t>).</a:t>
          </a:r>
        </a:p>
        <a:p>
          <a:pPr>
            <a:lnSpc>
              <a:spcPct val="100000"/>
            </a:lnSpc>
          </a:pPr>
          <a:endParaRPr lang="es-ES" dirty="0" smtClean="0"/>
        </a:p>
        <a:p>
          <a:pPr>
            <a:lnSpc>
              <a:spcPct val="100000"/>
            </a:lnSpc>
          </a:pPr>
          <a:r>
            <a:rPr lang="es-ES" dirty="0" smtClean="0">
              <a:solidFill>
                <a:srgbClr val="FF0000"/>
              </a:solidFill>
            </a:rPr>
            <a:t>Cómo vestirse: hacer que identifiquen lo que quieren usar (camisa roja o azul, etc.).</a:t>
          </a:r>
          <a:endParaRPr lang="en-US" dirty="0" smtClean="0">
            <a:solidFill>
              <a:srgbClr val="FF0000"/>
            </a:solidFill>
          </a:endParaRPr>
        </a:p>
        <a:p>
          <a:pPr>
            <a:lnSpc>
              <a:spcPct val="100000"/>
            </a:lnSpc>
          </a:pPr>
          <a:endParaRPr lang="en-US" dirty="0"/>
        </a:p>
      </dgm:t>
    </dgm:pt>
    <dgm:pt modelId="{FB0D091D-92BA-4BCF-880E-897EB467694B}" type="parTrans" cxnId="{DB5A7084-E97C-49A3-A98C-7528455D5DE6}">
      <dgm:prSet/>
      <dgm:spPr/>
      <dgm:t>
        <a:bodyPr/>
        <a:lstStyle/>
        <a:p>
          <a:endParaRPr lang="en-US"/>
        </a:p>
      </dgm:t>
    </dgm:pt>
    <dgm:pt modelId="{9DBFF020-F5B6-473D-9E8E-6371E1C1CB09}" type="sibTrans" cxnId="{DB5A7084-E97C-49A3-A98C-7528455D5DE6}">
      <dgm:prSet/>
      <dgm:spPr/>
      <dgm:t>
        <a:bodyPr/>
        <a:lstStyle/>
        <a:p>
          <a:endParaRPr lang="en-US"/>
        </a:p>
      </dgm:t>
    </dgm:pt>
    <dgm:pt modelId="{9CF1B070-BDFC-490F-AA22-1300E1C8D7DF}">
      <dgm:prSet/>
      <dgm:spPr/>
      <dgm:t>
        <a:bodyPr/>
        <a:lstStyle/>
        <a:p>
          <a:pPr>
            <a:lnSpc>
              <a:spcPct val="100000"/>
            </a:lnSpc>
          </a:pPr>
          <a:r>
            <a:rPr lang="en-US" dirty="0"/>
            <a:t>Breakfast (and all meals)- Having them identify what they want to eat, drink, identifying if they want more or if they are all-done, etc</a:t>
          </a:r>
          <a:r>
            <a:rPr lang="en-US" dirty="0" smtClean="0"/>
            <a:t>.</a:t>
          </a:r>
        </a:p>
        <a:p>
          <a:pPr>
            <a:lnSpc>
              <a:spcPct val="100000"/>
            </a:lnSpc>
          </a:pPr>
          <a:r>
            <a:rPr lang="es-PR" noProof="0" dirty="0" smtClean="0">
              <a:solidFill>
                <a:srgbClr val="FF0000"/>
              </a:solidFill>
            </a:rPr>
            <a:t>Desayuno (y todas las comidas): hacer que identifiquen lo que quieren comer, beber, identificar si quieren más o si ya han terminado, etc.</a:t>
          </a:r>
          <a:endParaRPr lang="es-PR" noProof="0" dirty="0">
            <a:solidFill>
              <a:srgbClr val="FF0000"/>
            </a:solidFill>
          </a:endParaRPr>
        </a:p>
      </dgm:t>
    </dgm:pt>
    <dgm:pt modelId="{3528354C-1997-4754-A964-FC0DCE018C73}" type="parTrans" cxnId="{1890423D-179B-49C6-BC34-7675AC2E1142}">
      <dgm:prSet/>
      <dgm:spPr/>
      <dgm:t>
        <a:bodyPr/>
        <a:lstStyle/>
        <a:p>
          <a:endParaRPr lang="en-US"/>
        </a:p>
      </dgm:t>
    </dgm:pt>
    <dgm:pt modelId="{6304B991-2765-4EFD-A5E2-A30855F682C9}" type="sibTrans" cxnId="{1890423D-179B-49C6-BC34-7675AC2E1142}">
      <dgm:prSet/>
      <dgm:spPr/>
      <dgm:t>
        <a:bodyPr/>
        <a:lstStyle/>
        <a:p>
          <a:endParaRPr lang="en-US"/>
        </a:p>
      </dgm:t>
    </dgm:pt>
    <dgm:pt modelId="{8B3D2FF1-B1A8-463F-9AB8-AD5748D7841B}">
      <dgm:prSet/>
      <dgm:spPr/>
      <dgm:t>
        <a:bodyPr/>
        <a:lstStyle/>
        <a:p>
          <a:pPr>
            <a:lnSpc>
              <a:spcPct val="100000"/>
            </a:lnSpc>
          </a:pPr>
          <a:r>
            <a:rPr lang="en-US" dirty="0"/>
            <a:t>Getting ready for school- Reviewing the daily schedule (if virtual), having them identify what comes next during the day, etc. </a:t>
          </a:r>
          <a:endParaRPr lang="en-US" dirty="0" smtClean="0"/>
        </a:p>
        <a:p>
          <a:pPr>
            <a:lnSpc>
              <a:spcPct val="100000"/>
            </a:lnSpc>
          </a:pPr>
          <a:r>
            <a:rPr lang="es-PR" noProof="0" dirty="0" smtClean="0">
              <a:solidFill>
                <a:srgbClr val="FF0000"/>
              </a:solidFill>
            </a:rPr>
            <a:t>Preparándose para la escuela: revisar el horario diario (si es virtual), hacer que identifiquen lo que sigue durante el día, etc.</a:t>
          </a:r>
        </a:p>
        <a:p>
          <a:pPr>
            <a:lnSpc>
              <a:spcPct val="100000"/>
            </a:lnSpc>
          </a:pPr>
          <a:endParaRPr lang="en-US" dirty="0"/>
        </a:p>
      </dgm:t>
    </dgm:pt>
    <dgm:pt modelId="{9FC4A2DF-608E-4AD0-9C6F-85436DE744DB}" type="parTrans" cxnId="{6096642B-A00F-41D3-BDBE-045E053B8A8E}">
      <dgm:prSet/>
      <dgm:spPr/>
      <dgm:t>
        <a:bodyPr/>
        <a:lstStyle/>
        <a:p>
          <a:endParaRPr lang="en-US"/>
        </a:p>
      </dgm:t>
    </dgm:pt>
    <dgm:pt modelId="{B18591E3-41D2-4E79-9DB4-D024A71C1900}" type="sibTrans" cxnId="{6096642B-A00F-41D3-BDBE-045E053B8A8E}">
      <dgm:prSet/>
      <dgm:spPr/>
      <dgm:t>
        <a:bodyPr/>
        <a:lstStyle/>
        <a:p>
          <a:endParaRPr lang="en-US"/>
        </a:p>
      </dgm:t>
    </dgm:pt>
    <dgm:pt modelId="{78969BE7-32BC-4779-AFBB-D6B8203B025C}" type="pres">
      <dgm:prSet presAssocID="{920E57CA-10D3-4844-A2B8-BCF7CC25B913}" presName="root" presStyleCnt="0">
        <dgm:presLayoutVars>
          <dgm:dir/>
          <dgm:resizeHandles val="exact"/>
        </dgm:presLayoutVars>
      </dgm:prSet>
      <dgm:spPr/>
      <dgm:t>
        <a:bodyPr/>
        <a:lstStyle/>
        <a:p>
          <a:endParaRPr lang="en-US"/>
        </a:p>
      </dgm:t>
    </dgm:pt>
    <dgm:pt modelId="{4FBFA8BA-9A3D-4DC1-B40B-05F1E4B7119D}" type="pres">
      <dgm:prSet presAssocID="{F312A7D5-7CE0-4DC2-B3AA-B9B09FB720CA}" presName="compNode" presStyleCnt="0"/>
      <dgm:spPr/>
    </dgm:pt>
    <dgm:pt modelId="{DE554A23-29E7-4EA6-88F8-0B8364B3EB2D}" type="pres">
      <dgm:prSet presAssocID="{F312A7D5-7CE0-4DC2-B3AA-B9B09FB720CA}" presName="iconRect" presStyleLbl="node1" presStyleIdx="0" presStyleCnt="4" custLinFactNeighborX="8" custLinFactNeighborY="937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dgm:spPr>
      <dgm:extLst>
        <a:ext uri="{E40237B7-FDA0-4F09-8148-C483321AD2D9}">
          <dgm14:cNvPr xmlns:dgm14="http://schemas.microsoft.com/office/drawing/2010/diagram" id="0" name="" descr="Toothbrush"/>
        </a:ext>
      </dgm:extLst>
    </dgm:pt>
    <dgm:pt modelId="{83FB7317-774B-434B-A295-9A4C933118BD}" type="pres">
      <dgm:prSet presAssocID="{F312A7D5-7CE0-4DC2-B3AA-B9B09FB720CA}" presName="spaceRect" presStyleCnt="0"/>
      <dgm:spPr/>
    </dgm:pt>
    <dgm:pt modelId="{EAAE1EFA-7C1D-4ABC-A5EB-C9C24637788B}" type="pres">
      <dgm:prSet presAssocID="{F312A7D5-7CE0-4DC2-B3AA-B9B09FB720CA}" presName="textRect" presStyleLbl="revTx" presStyleIdx="0" presStyleCnt="4" custScaleX="96861" custScaleY="118904">
        <dgm:presLayoutVars>
          <dgm:chMax val="1"/>
          <dgm:chPref val="1"/>
        </dgm:presLayoutVars>
      </dgm:prSet>
      <dgm:spPr/>
      <dgm:t>
        <a:bodyPr/>
        <a:lstStyle/>
        <a:p>
          <a:endParaRPr lang="en-US"/>
        </a:p>
      </dgm:t>
    </dgm:pt>
    <dgm:pt modelId="{C2028544-A7ED-4258-A999-01AD894D4F57}" type="pres">
      <dgm:prSet presAssocID="{A28936FA-6D3B-4B92-9AC9-B6CA30F77558}" presName="sibTrans" presStyleCnt="0"/>
      <dgm:spPr/>
    </dgm:pt>
    <dgm:pt modelId="{9B49402B-9EE6-4FAF-BE12-8DAD36B567C9}" type="pres">
      <dgm:prSet presAssocID="{B23DA45A-D250-4DC5-B47E-29989D9A9CF1}" presName="compNode" presStyleCnt="0"/>
      <dgm:spPr/>
    </dgm:pt>
    <dgm:pt modelId="{35857E76-BF27-4859-8168-D54209737A21}" type="pres">
      <dgm:prSet presAssocID="{B23DA45A-D250-4DC5-B47E-29989D9A9CF1}" presName="iconRect" presStyleLbl="node1" presStyleIdx="1" presStyleCnt="4" custLinFactNeighborX="19" custLinFactNeighborY="1041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dgm:spPr>
      <dgm:extLst>
        <a:ext uri="{E40237B7-FDA0-4F09-8148-C483321AD2D9}">
          <dgm14:cNvPr xmlns:dgm14="http://schemas.microsoft.com/office/drawing/2010/diagram" id="0" name="" descr="Suit"/>
        </a:ext>
      </dgm:extLst>
    </dgm:pt>
    <dgm:pt modelId="{CE6DD3C4-D7C6-4976-B4B9-DE2F47C99C62}" type="pres">
      <dgm:prSet presAssocID="{B23DA45A-D250-4DC5-B47E-29989D9A9CF1}" presName="spaceRect" presStyleCnt="0"/>
      <dgm:spPr/>
    </dgm:pt>
    <dgm:pt modelId="{3183DC4D-B255-4B3C-98E3-4A97EC5D6441}" type="pres">
      <dgm:prSet presAssocID="{B23DA45A-D250-4DC5-B47E-29989D9A9CF1}" presName="textRect" presStyleLbl="revTx" presStyleIdx="1" presStyleCnt="4" custScaleY="116795">
        <dgm:presLayoutVars>
          <dgm:chMax val="1"/>
          <dgm:chPref val="1"/>
        </dgm:presLayoutVars>
      </dgm:prSet>
      <dgm:spPr/>
      <dgm:t>
        <a:bodyPr/>
        <a:lstStyle/>
        <a:p>
          <a:endParaRPr lang="en-US"/>
        </a:p>
      </dgm:t>
    </dgm:pt>
    <dgm:pt modelId="{64A18446-C3A0-45E4-8D07-8BAD303A0D28}" type="pres">
      <dgm:prSet presAssocID="{9DBFF020-F5B6-473D-9E8E-6371E1C1CB09}" presName="sibTrans" presStyleCnt="0"/>
      <dgm:spPr/>
    </dgm:pt>
    <dgm:pt modelId="{D4F61912-24A3-4566-8BDE-FD44369F9C96}" type="pres">
      <dgm:prSet presAssocID="{9CF1B070-BDFC-490F-AA22-1300E1C8D7DF}" presName="compNode" presStyleCnt="0"/>
      <dgm:spPr/>
    </dgm:pt>
    <dgm:pt modelId="{5538060B-7ECD-4FC1-8F59-EC4968DF5AF6}" type="pres">
      <dgm:prSet presAssocID="{9CF1B070-BDFC-490F-AA22-1300E1C8D7DF}" presName="iconRect" presStyleLbl="node1" presStyleIdx="2" presStyleCnt="4" custLinFactNeighborX="-6373" custLinFactNeighborY="657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dgm:spPr>
      <dgm:extLst>
        <a:ext uri="{E40237B7-FDA0-4F09-8148-C483321AD2D9}">
          <dgm14:cNvPr xmlns:dgm14="http://schemas.microsoft.com/office/drawing/2010/diagram" id="0" name="" descr="Fork"/>
        </a:ext>
      </dgm:extLst>
    </dgm:pt>
    <dgm:pt modelId="{FB2B25BD-490D-4E7D-B753-E351CEA44229}" type="pres">
      <dgm:prSet presAssocID="{9CF1B070-BDFC-490F-AA22-1300E1C8D7DF}" presName="spaceRect" presStyleCnt="0"/>
      <dgm:spPr/>
    </dgm:pt>
    <dgm:pt modelId="{A69DE6B9-4602-47EB-832A-BEC16F1861AE}" type="pres">
      <dgm:prSet presAssocID="{9CF1B070-BDFC-490F-AA22-1300E1C8D7DF}" presName="textRect" presStyleLbl="revTx" presStyleIdx="2" presStyleCnt="4" custScaleY="115514">
        <dgm:presLayoutVars>
          <dgm:chMax val="1"/>
          <dgm:chPref val="1"/>
        </dgm:presLayoutVars>
      </dgm:prSet>
      <dgm:spPr/>
      <dgm:t>
        <a:bodyPr/>
        <a:lstStyle/>
        <a:p>
          <a:endParaRPr lang="en-US"/>
        </a:p>
      </dgm:t>
    </dgm:pt>
    <dgm:pt modelId="{FFC85361-71F5-494B-A20F-6E13F6225392}" type="pres">
      <dgm:prSet presAssocID="{6304B991-2765-4EFD-A5E2-A30855F682C9}" presName="sibTrans" presStyleCnt="0"/>
      <dgm:spPr/>
    </dgm:pt>
    <dgm:pt modelId="{8220B18D-FF17-4429-B1C9-12A0244A84F6}" type="pres">
      <dgm:prSet presAssocID="{8B3D2FF1-B1A8-463F-9AB8-AD5748D7841B}" presName="compNode" presStyleCnt="0"/>
      <dgm:spPr/>
    </dgm:pt>
    <dgm:pt modelId="{01834F75-4179-496F-9BCC-E9D6030662EE}" type="pres">
      <dgm:prSet presAssocID="{8B3D2FF1-B1A8-463F-9AB8-AD5748D7841B}" presName="iconRect" presStyleLbl="node1" presStyleIdx="3" presStyleCnt="4" custLinFactNeighborX="-2725" custLinFactNeighborY="407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dgm:spPr>
      <dgm:extLst>
        <a:ext uri="{E40237B7-FDA0-4F09-8148-C483321AD2D9}">
          <dgm14:cNvPr xmlns:dgm14="http://schemas.microsoft.com/office/drawing/2010/diagram" id="0" name="" descr="Flip Calendar"/>
        </a:ext>
      </dgm:extLst>
    </dgm:pt>
    <dgm:pt modelId="{FEC4BA6B-FC2A-4F39-890D-5DC49CD50DB4}" type="pres">
      <dgm:prSet presAssocID="{8B3D2FF1-B1A8-463F-9AB8-AD5748D7841B}" presName="spaceRect" presStyleCnt="0"/>
      <dgm:spPr/>
    </dgm:pt>
    <dgm:pt modelId="{3369A1C8-BE23-4FC8-BCEA-7D4FF0DAE03C}" type="pres">
      <dgm:prSet presAssocID="{8B3D2FF1-B1A8-463F-9AB8-AD5748D7841B}" presName="textRect" presStyleLbl="revTx" presStyleIdx="3" presStyleCnt="4" custScaleY="115033">
        <dgm:presLayoutVars>
          <dgm:chMax val="1"/>
          <dgm:chPref val="1"/>
        </dgm:presLayoutVars>
      </dgm:prSet>
      <dgm:spPr/>
      <dgm:t>
        <a:bodyPr/>
        <a:lstStyle/>
        <a:p>
          <a:endParaRPr lang="en-US"/>
        </a:p>
      </dgm:t>
    </dgm:pt>
  </dgm:ptLst>
  <dgm:cxnLst>
    <dgm:cxn modelId="{34CFD73F-04E2-422D-B19D-384208ABF97E}" type="presOf" srcId="{9CF1B070-BDFC-490F-AA22-1300E1C8D7DF}" destId="{A69DE6B9-4602-47EB-832A-BEC16F1861AE}" srcOrd="0" destOrd="0" presId="urn:microsoft.com/office/officeart/2018/2/layout/IconLabelList"/>
    <dgm:cxn modelId="{E1701596-A2E5-46B4-B356-0C37B5CF414B}" type="presOf" srcId="{F312A7D5-7CE0-4DC2-B3AA-B9B09FB720CA}" destId="{EAAE1EFA-7C1D-4ABC-A5EB-C9C24637788B}" srcOrd="0" destOrd="0" presId="urn:microsoft.com/office/officeart/2018/2/layout/IconLabelList"/>
    <dgm:cxn modelId="{AD4D244F-F424-4107-9243-50AB57731524}" srcId="{920E57CA-10D3-4844-A2B8-BCF7CC25B913}" destId="{F312A7D5-7CE0-4DC2-B3AA-B9B09FB720CA}" srcOrd="0" destOrd="0" parTransId="{9ABB4997-7480-4B9B-A394-E93739CEB267}" sibTransId="{A28936FA-6D3B-4B92-9AC9-B6CA30F77558}"/>
    <dgm:cxn modelId="{1890423D-179B-49C6-BC34-7675AC2E1142}" srcId="{920E57CA-10D3-4844-A2B8-BCF7CC25B913}" destId="{9CF1B070-BDFC-490F-AA22-1300E1C8D7DF}" srcOrd="2" destOrd="0" parTransId="{3528354C-1997-4754-A964-FC0DCE018C73}" sibTransId="{6304B991-2765-4EFD-A5E2-A30855F682C9}"/>
    <dgm:cxn modelId="{6096642B-A00F-41D3-BDBE-045E053B8A8E}" srcId="{920E57CA-10D3-4844-A2B8-BCF7CC25B913}" destId="{8B3D2FF1-B1A8-463F-9AB8-AD5748D7841B}" srcOrd="3" destOrd="0" parTransId="{9FC4A2DF-608E-4AD0-9C6F-85436DE744DB}" sibTransId="{B18591E3-41D2-4E79-9DB4-D024A71C1900}"/>
    <dgm:cxn modelId="{DB5A7084-E97C-49A3-A98C-7528455D5DE6}" srcId="{920E57CA-10D3-4844-A2B8-BCF7CC25B913}" destId="{B23DA45A-D250-4DC5-B47E-29989D9A9CF1}" srcOrd="1" destOrd="0" parTransId="{FB0D091D-92BA-4BCF-880E-897EB467694B}" sibTransId="{9DBFF020-F5B6-473D-9E8E-6371E1C1CB09}"/>
    <dgm:cxn modelId="{EEB16668-97A0-4194-BF0B-FD1E2196CEFC}" type="presOf" srcId="{920E57CA-10D3-4844-A2B8-BCF7CC25B913}" destId="{78969BE7-32BC-4779-AFBB-D6B8203B025C}" srcOrd="0" destOrd="0" presId="urn:microsoft.com/office/officeart/2018/2/layout/IconLabelList"/>
    <dgm:cxn modelId="{0C27EB14-34DC-4AFF-93F1-875275A69B6A}" type="presOf" srcId="{8B3D2FF1-B1A8-463F-9AB8-AD5748D7841B}" destId="{3369A1C8-BE23-4FC8-BCEA-7D4FF0DAE03C}" srcOrd="0" destOrd="0" presId="urn:microsoft.com/office/officeart/2018/2/layout/IconLabelList"/>
    <dgm:cxn modelId="{4EB5D618-FE0A-4B0C-95D3-B7748448B9CD}" type="presOf" srcId="{B23DA45A-D250-4DC5-B47E-29989D9A9CF1}" destId="{3183DC4D-B255-4B3C-98E3-4A97EC5D6441}" srcOrd="0" destOrd="0" presId="urn:microsoft.com/office/officeart/2018/2/layout/IconLabelList"/>
    <dgm:cxn modelId="{4DDF6A54-865E-455E-90B6-53849E48B171}" type="presParOf" srcId="{78969BE7-32BC-4779-AFBB-D6B8203B025C}" destId="{4FBFA8BA-9A3D-4DC1-B40B-05F1E4B7119D}" srcOrd="0" destOrd="0" presId="urn:microsoft.com/office/officeart/2018/2/layout/IconLabelList"/>
    <dgm:cxn modelId="{CDF2C9BB-AAC3-43A1-92B0-101A355FA62C}" type="presParOf" srcId="{4FBFA8BA-9A3D-4DC1-B40B-05F1E4B7119D}" destId="{DE554A23-29E7-4EA6-88F8-0B8364B3EB2D}" srcOrd="0" destOrd="0" presId="urn:microsoft.com/office/officeart/2018/2/layout/IconLabelList"/>
    <dgm:cxn modelId="{98E809E5-2C39-47F5-BE05-CF67CECD89D4}" type="presParOf" srcId="{4FBFA8BA-9A3D-4DC1-B40B-05F1E4B7119D}" destId="{83FB7317-774B-434B-A295-9A4C933118BD}" srcOrd="1" destOrd="0" presId="urn:microsoft.com/office/officeart/2018/2/layout/IconLabelList"/>
    <dgm:cxn modelId="{E93249C6-B1C1-45CB-9B9A-CD5DC9B4D9E5}" type="presParOf" srcId="{4FBFA8BA-9A3D-4DC1-B40B-05F1E4B7119D}" destId="{EAAE1EFA-7C1D-4ABC-A5EB-C9C24637788B}" srcOrd="2" destOrd="0" presId="urn:microsoft.com/office/officeart/2018/2/layout/IconLabelList"/>
    <dgm:cxn modelId="{F663F667-D15C-4712-ACF1-C824AF8C062C}" type="presParOf" srcId="{78969BE7-32BC-4779-AFBB-D6B8203B025C}" destId="{C2028544-A7ED-4258-A999-01AD894D4F57}" srcOrd="1" destOrd="0" presId="urn:microsoft.com/office/officeart/2018/2/layout/IconLabelList"/>
    <dgm:cxn modelId="{EA71B84A-F781-4F94-8A13-EAF4A42B0F5C}" type="presParOf" srcId="{78969BE7-32BC-4779-AFBB-D6B8203B025C}" destId="{9B49402B-9EE6-4FAF-BE12-8DAD36B567C9}" srcOrd="2" destOrd="0" presId="urn:microsoft.com/office/officeart/2018/2/layout/IconLabelList"/>
    <dgm:cxn modelId="{CE3E83CA-0934-4018-8AF1-3C8518B9FEC1}" type="presParOf" srcId="{9B49402B-9EE6-4FAF-BE12-8DAD36B567C9}" destId="{35857E76-BF27-4859-8168-D54209737A21}" srcOrd="0" destOrd="0" presId="urn:microsoft.com/office/officeart/2018/2/layout/IconLabelList"/>
    <dgm:cxn modelId="{A49CED7E-8269-492D-ADBE-3B3141202959}" type="presParOf" srcId="{9B49402B-9EE6-4FAF-BE12-8DAD36B567C9}" destId="{CE6DD3C4-D7C6-4976-B4B9-DE2F47C99C62}" srcOrd="1" destOrd="0" presId="urn:microsoft.com/office/officeart/2018/2/layout/IconLabelList"/>
    <dgm:cxn modelId="{D8EE8EC9-A351-4DC3-87C7-B04A4BBE3941}" type="presParOf" srcId="{9B49402B-9EE6-4FAF-BE12-8DAD36B567C9}" destId="{3183DC4D-B255-4B3C-98E3-4A97EC5D6441}" srcOrd="2" destOrd="0" presId="urn:microsoft.com/office/officeart/2018/2/layout/IconLabelList"/>
    <dgm:cxn modelId="{49AADE55-F2B1-4DA6-9265-3BDDB7C35B8A}" type="presParOf" srcId="{78969BE7-32BC-4779-AFBB-D6B8203B025C}" destId="{64A18446-C3A0-45E4-8D07-8BAD303A0D28}" srcOrd="3" destOrd="0" presId="urn:microsoft.com/office/officeart/2018/2/layout/IconLabelList"/>
    <dgm:cxn modelId="{0BF477BE-90E6-4397-AD24-F343A707DB0F}" type="presParOf" srcId="{78969BE7-32BC-4779-AFBB-D6B8203B025C}" destId="{D4F61912-24A3-4566-8BDE-FD44369F9C96}" srcOrd="4" destOrd="0" presId="urn:microsoft.com/office/officeart/2018/2/layout/IconLabelList"/>
    <dgm:cxn modelId="{C3AAF681-735B-40D7-B653-51E18E79C154}" type="presParOf" srcId="{D4F61912-24A3-4566-8BDE-FD44369F9C96}" destId="{5538060B-7ECD-4FC1-8F59-EC4968DF5AF6}" srcOrd="0" destOrd="0" presId="urn:microsoft.com/office/officeart/2018/2/layout/IconLabelList"/>
    <dgm:cxn modelId="{345FF30B-6AA1-40C7-BBBE-DEA58DB79C1D}" type="presParOf" srcId="{D4F61912-24A3-4566-8BDE-FD44369F9C96}" destId="{FB2B25BD-490D-4E7D-B753-E351CEA44229}" srcOrd="1" destOrd="0" presId="urn:microsoft.com/office/officeart/2018/2/layout/IconLabelList"/>
    <dgm:cxn modelId="{D2984E3A-C9A6-4315-9A66-96258762502A}" type="presParOf" srcId="{D4F61912-24A3-4566-8BDE-FD44369F9C96}" destId="{A69DE6B9-4602-47EB-832A-BEC16F1861AE}" srcOrd="2" destOrd="0" presId="urn:microsoft.com/office/officeart/2018/2/layout/IconLabelList"/>
    <dgm:cxn modelId="{384648C8-CB14-4AE0-8D2D-4B4545AFA787}" type="presParOf" srcId="{78969BE7-32BC-4779-AFBB-D6B8203B025C}" destId="{FFC85361-71F5-494B-A20F-6E13F6225392}" srcOrd="5" destOrd="0" presId="urn:microsoft.com/office/officeart/2018/2/layout/IconLabelList"/>
    <dgm:cxn modelId="{4496C8C7-3D31-4892-AB76-C5978AB3D1CC}" type="presParOf" srcId="{78969BE7-32BC-4779-AFBB-D6B8203B025C}" destId="{8220B18D-FF17-4429-B1C9-12A0244A84F6}" srcOrd="6" destOrd="0" presId="urn:microsoft.com/office/officeart/2018/2/layout/IconLabelList"/>
    <dgm:cxn modelId="{FA418FB6-FC53-410E-BB18-EF607A146AFD}" type="presParOf" srcId="{8220B18D-FF17-4429-B1C9-12A0244A84F6}" destId="{01834F75-4179-496F-9BCC-E9D6030662EE}" srcOrd="0" destOrd="0" presId="urn:microsoft.com/office/officeart/2018/2/layout/IconLabelList"/>
    <dgm:cxn modelId="{D9CD7073-B35C-42B2-AC9B-511591AE27FE}" type="presParOf" srcId="{8220B18D-FF17-4429-B1C9-12A0244A84F6}" destId="{FEC4BA6B-FC2A-4F39-890D-5DC49CD50DB4}" srcOrd="1" destOrd="0" presId="urn:microsoft.com/office/officeart/2018/2/layout/IconLabelList"/>
    <dgm:cxn modelId="{2C66E0D2-0374-476B-988F-D6950A937918}" type="presParOf" srcId="{8220B18D-FF17-4429-B1C9-12A0244A84F6}" destId="{3369A1C8-BE23-4FC8-BCEA-7D4FF0DAE03C}"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9FDCFB-A80A-5646-B3F7-5F3E9D68F979}">
      <dsp:nvSpPr>
        <dsp:cNvPr id="0" name=""/>
        <dsp:cNvSpPr/>
      </dsp:nvSpPr>
      <dsp:spPr>
        <a:xfrm>
          <a:off x="242406" y="406026"/>
          <a:ext cx="1229075" cy="992358"/>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840052E-0712-5944-B74A-A53458D6FDE3}">
      <dsp:nvSpPr>
        <dsp:cNvPr id="0" name=""/>
        <dsp:cNvSpPr/>
      </dsp:nvSpPr>
      <dsp:spPr>
        <a:xfrm>
          <a:off x="252423" y="415542"/>
          <a:ext cx="1229075" cy="99235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a:t>It takes a team working together and collaborating to best address your child’s needs and progress at school and home</a:t>
          </a:r>
          <a:r>
            <a:rPr lang="en-US" sz="700" kern="1200" dirty="0"/>
            <a:t>.</a:t>
          </a:r>
        </a:p>
      </dsp:txBody>
      <dsp:txXfrm>
        <a:off x="281488" y="444607"/>
        <a:ext cx="1170945" cy="934228"/>
      </dsp:txXfrm>
    </dsp:sp>
    <dsp:sp modelId="{7D8F25C3-8351-404D-B62E-63BF94E7DF1F}">
      <dsp:nvSpPr>
        <dsp:cNvPr id="0" name=""/>
        <dsp:cNvSpPr/>
      </dsp:nvSpPr>
      <dsp:spPr>
        <a:xfrm>
          <a:off x="824183" y="1511035"/>
          <a:ext cx="1150615" cy="1016766"/>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E1974CBA-056E-4598-B7EB-E465EBA16026}">
      <dsp:nvSpPr>
        <dsp:cNvPr id="0" name=""/>
        <dsp:cNvSpPr/>
      </dsp:nvSpPr>
      <dsp:spPr>
        <a:xfrm>
          <a:off x="834200" y="1520551"/>
          <a:ext cx="1150615" cy="101676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s-ES" sz="800" kern="1200" dirty="0" smtClean="0">
              <a:solidFill>
                <a:srgbClr val="FF0000"/>
              </a:solidFill>
            </a:rPr>
            <a:t>Se necesita un equipo que trabaje en conjunto y colabore para abordar mejor las necesidades y el progreso de su hijo en la escuela y el hogar</a:t>
          </a:r>
          <a:r>
            <a:rPr lang="es-ES" sz="1000" kern="1200" dirty="0" smtClean="0">
              <a:solidFill>
                <a:srgbClr val="FF0000"/>
              </a:solidFill>
            </a:rPr>
            <a:t>.</a:t>
          </a:r>
          <a:endParaRPr lang="es-PR" sz="1000" kern="1200" dirty="0">
            <a:solidFill>
              <a:srgbClr val="FF0000"/>
            </a:solidFill>
          </a:endParaRPr>
        </a:p>
      </dsp:txBody>
      <dsp:txXfrm>
        <a:off x="863980" y="1550331"/>
        <a:ext cx="1091055" cy="957206"/>
      </dsp:txXfrm>
    </dsp:sp>
    <dsp:sp modelId="{3B2D8625-D168-3448-A588-645F0A521497}">
      <dsp:nvSpPr>
        <dsp:cNvPr id="0" name=""/>
        <dsp:cNvSpPr/>
      </dsp:nvSpPr>
      <dsp:spPr>
        <a:xfrm>
          <a:off x="2481810" y="392323"/>
          <a:ext cx="1165611" cy="986270"/>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71BFD7D4-392D-6449-A8E7-78931A77F17F}">
      <dsp:nvSpPr>
        <dsp:cNvPr id="0" name=""/>
        <dsp:cNvSpPr/>
      </dsp:nvSpPr>
      <dsp:spPr>
        <a:xfrm>
          <a:off x="2491827" y="401839"/>
          <a:ext cx="1165611" cy="98627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a:t>Your child’s teacher(s), therapist(s) and others are there to work together to implement your child’s IEP. You as the parent are a very important piece of that puzzle.</a:t>
          </a:r>
        </a:p>
      </dsp:txBody>
      <dsp:txXfrm>
        <a:off x="2520714" y="430726"/>
        <a:ext cx="1107837" cy="928496"/>
      </dsp:txXfrm>
    </dsp:sp>
    <dsp:sp modelId="{03CBBCD3-7151-4419-BF99-A364B8A68A15}">
      <dsp:nvSpPr>
        <dsp:cNvPr id="0" name=""/>
        <dsp:cNvSpPr/>
      </dsp:nvSpPr>
      <dsp:spPr>
        <a:xfrm>
          <a:off x="3063622" y="1527254"/>
          <a:ext cx="1249247" cy="1023256"/>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F54E986-0477-4A52-8DE2-F1C3E7EDEF7E}">
      <dsp:nvSpPr>
        <dsp:cNvPr id="0" name=""/>
        <dsp:cNvSpPr/>
      </dsp:nvSpPr>
      <dsp:spPr>
        <a:xfrm>
          <a:off x="3073639" y="1536770"/>
          <a:ext cx="1249247" cy="102325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s-ES" sz="800" kern="1200" dirty="0" smtClean="0">
              <a:solidFill>
                <a:srgbClr val="FF0000"/>
              </a:solidFill>
            </a:rPr>
            <a:t>El maestro (s) de su hijo, el terapeuta (s) y otros están allí para trabajar juntos para implementar el IEP de su hijo. Usted, como padre, es una pieza muy importante de ese rompecabezas.</a:t>
          </a:r>
          <a:endParaRPr lang="es-PR" sz="800" kern="1200" dirty="0">
            <a:solidFill>
              <a:srgbClr val="FF0000"/>
            </a:solidFill>
          </a:endParaRPr>
        </a:p>
      </dsp:txBody>
      <dsp:txXfrm>
        <a:off x="3103609" y="1566740"/>
        <a:ext cx="1189307" cy="963316"/>
      </dsp:txXfrm>
    </dsp:sp>
    <dsp:sp modelId="{708541F9-389F-514A-B82F-0E31035AB6BB}">
      <dsp:nvSpPr>
        <dsp:cNvPr id="0" name=""/>
        <dsp:cNvSpPr/>
      </dsp:nvSpPr>
      <dsp:spPr>
        <a:xfrm>
          <a:off x="4756862" y="377798"/>
          <a:ext cx="1167737" cy="1050120"/>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A8A707E-A1EE-BB44-B2DB-043AF3F5DCC8}">
      <dsp:nvSpPr>
        <dsp:cNvPr id="0" name=""/>
        <dsp:cNvSpPr/>
      </dsp:nvSpPr>
      <dsp:spPr>
        <a:xfrm>
          <a:off x="4766879" y="387314"/>
          <a:ext cx="1167737" cy="105012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a:t>Feel free to contact your child’s teacher, speech therapist, etc., if you have questions or need ideas on how to support your child’s communication needs at home</a:t>
          </a:r>
          <a:r>
            <a:rPr lang="en-US" sz="1000" kern="1200" dirty="0"/>
            <a:t>. </a:t>
          </a:r>
        </a:p>
      </dsp:txBody>
      <dsp:txXfrm>
        <a:off x="4797636" y="418071"/>
        <a:ext cx="1106223" cy="988606"/>
      </dsp:txXfrm>
    </dsp:sp>
    <dsp:sp modelId="{946D9C66-9B90-41F9-9D8B-19D11EB02729}">
      <dsp:nvSpPr>
        <dsp:cNvPr id="0" name=""/>
        <dsp:cNvSpPr/>
      </dsp:nvSpPr>
      <dsp:spPr>
        <a:xfrm>
          <a:off x="5303069" y="1570268"/>
          <a:ext cx="1197148" cy="1009726"/>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78529E4B-B2A4-487E-B63E-3A0B9BBE8E1B}">
      <dsp:nvSpPr>
        <dsp:cNvPr id="0" name=""/>
        <dsp:cNvSpPr/>
      </dsp:nvSpPr>
      <dsp:spPr>
        <a:xfrm>
          <a:off x="5313086" y="1579784"/>
          <a:ext cx="1197148" cy="100972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s-ES" sz="800" kern="1200" dirty="0" smtClean="0">
              <a:solidFill>
                <a:srgbClr val="FF0000"/>
              </a:solidFill>
            </a:rPr>
            <a:t>No dude en comunicarse con el maestro, el terapeuta del habla, etc. de su hijo, si tiene preguntas o necesita ideas sobre cómo apoyar las necesidades de comunicación de su hijo en el hogar.</a:t>
          </a:r>
          <a:endParaRPr lang="es-PR" sz="800" kern="1200" dirty="0">
            <a:solidFill>
              <a:srgbClr val="FF0000"/>
            </a:solidFill>
          </a:endParaRPr>
        </a:p>
      </dsp:txBody>
      <dsp:txXfrm>
        <a:off x="5342660" y="1609358"/>
        <a:ext cx="1138000" cy="9505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01E09A-3267-486D-BF9D-7E7E7FE288D9}">
      <dsp:nvSpPr>
        <dsp:cNvPr id="0" name=""/>
        <dsp:cNvSpPr/>
      </dsp:nvSpPr>
      <dsp:spPr>
        <a:xfrm>
          <a:off x="0" y="1716"/>
          <a:ext cx="7269504" cy="93715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58AB0A-9732-4399-B7CB-C7BEDF7BDDB3}">
      <dsp:nvSpPr>
        <dsp:cNvPr id="0" name=""/>
        <dsp:cNvSpPr/>
      </dsp:nvSpPr>
      <dsp:spPr>
        <a:xfrm>
          <a:off x="283489" y="212576"/>
          <a:ext cx="515435" cy="51543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A9279D7-D762-4C4C-93D6-0B0D650D5D45}">
      <dsp:nvSpPr>
        <dsp:cNvPr id="0" name=""/>
        <dsp:cNvSpPr/>
      </dsp:nvSpPr>
      <dsp:spPr>
        <a:xfrm>
          <a:off x="1082415" y="1716"/>
          <a:ext cx="5850391" cy="937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182" tIns="99182" rIns="99182" bIns="99182" numCol="1" spcCol="1270" anchor="ctr" anchorCtr="0">
          <a:noAutofit/>
        </a:bodyPr>
        <a:lstStyle/>
        <a:p>
          <a:pPr lvl="0" algn="l" defTabSz="666750">
            <a:lnSpc>
              <a:spcPct val="90000"/>
            </a:lnSpc>
            <a:spcBef>
              <a:spcPct val="0"/>
            </a:spcBef>
            <a:spcAft>
              <a:spcPct val="35000"/>
            </a:spcAft>
          </a:pPr>
          <a:r>
            <a:rPr lang="en-US" sz="1500" kern="1200" dirty="0"/>
            <a:t>Ask questions if you do not understand something</a:t>
          </a:r>
          <a:r>
            <a:rPr lang="en-US" sz="1500" kern="1200" dirty="0" smtClean="0"/>
            <a:t>.</a:t>
          </a:r>
        </a:p>
        <a:p>
          <a:pPr lvl="0" algn="l" defTabSz="666750">
            <a:lnSpc>
              <a:spcPct val="90000"/>
            </a:lnSpc>
            <a:spcBef>
              <a:spcPct val="0"/>
            </a:spcBef>
            <a:spcAft>
              <a:spcPct val="35000"/>
            </a:spcAft>
          </a:pPr>
          <a:r>
            <a:rPr lang="es-PR" sz="1500" kern="1200" noProof="0" dirty="0" smtClean="0">
              <a:solidFill>
                <a:schemeClr val="tx1"/>
              </a:solidFill>
            </a:rPr>
            <a:t>Hacer preguntas si no entiende algo.</a:t>
          </a:r>
          <a:endParaRPr lang="es-PR" sz="1500" kern="1200" noProof="0" dirty="0">
            <a:solidFill>
              <a:schemeClr val="tx1"/>
            </a:solidFill>
          </a:endParaRPr>
        </a:p>
      </dsp:txBody>
      <dsp:txXfrm>
        <a:off x="1082415" y="1716"/>
        <a:ext cx="5850391" cy="937156"/>
      </dsp:txXfrm>
    </dsp:sp>
    <dsp:sp modelId="{7DAE8E1C-C09C-447B-8349-1F8C1789A909}">
      <dsp:nvSpPr>
        <dsp:cNvPr id="0" name=""/>
        <dsp:cNvSpPr/>
      </dsp:nvSpPr>
      <dsp:spPr>
        <a:xfrm>
          <a:off x="0" y="1080330"/>
          <a:ext cx="7269504" cy="93715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DB9F1E-E3ED-4408-8FD1-3FA57F5A338F}">
      <dsp:nvSpPr>
        <dsp:cNvPr id="0" name=""/>
        <dsp:cNvSpPr/>
      </dsp:nvSpPr>
      <dsp:spPr>
        <a:xfrm>
          <a:off x="283489" y="1291190"/>
          <a:ext cx="515435" cy="51543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0B630E0-BC63-4268-9E5B-4553E1E4046D}">
      <dsp:nvSpPr>
        <dsp:cNvPr id="0" name=""/>
        <dsp:cNvSpPr/>
      </dsp:nvSpPr>
      <dsp:spPr>
        <a:xfrm>
          <a:off x="1082415" y="1080330"/>
          <a:ext cx="5850391" cy="937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182" tIns="99182" rIns="99182" bIns="99182" numCol="1" spcCol="1270" anchor="ctr" anchorCtr="0">
          <a:noAutofit/>
        </a:bodyPr>
        <a:lstStyle/>
        <a:p>
          <a:pPr lvl="0" algn="l" defTabSz="666750">
            <a:lnSpc>
              <a:spcPct val="90000"/>
            </a:lnSpc>
            <a:spcBef>
              <a:spcPct val="0"/>
            </a:spcBef>
            <a:spcAft>
              <a:spcPct val="35000"/>
            </a:spcAft>
          </a:pPr>
          <a:r>
            <a:rPr lang="en-US" sz="1500" kern="1200" dirty="0"/>
            <a:t>Ask what you can do at home to support what they are doing at school</a:t>
          </a:r>
          <a:r>
            <a:rPr lang="en-US" sz="1500" kern="1200" dirty="0" smtClean="0"/>
            <a:t>.</a:t>
          </a:r>
        </a:p>
        <a:p>
          <a:pPr lvl="0" algn="l" defTabSz="666750">
            <a:lnSpc>
              <a:spcPct val="90000"/>
            </a:lnSpc>
            <a:spcBef>
              <a:spcPct val="0"/>
            </a:spcBef>
            <a:spcAft>
              <a:spcPct val="35000"/>
            </a:spcAft>
          </a:pPr>
          <a:r>
            <a:rPr lang="es-PR" sz="1500" kern="1200" noProof="0" dirty="0" smtClean="0">
              <a:solidFill>
                <a:schemeClr val="tx1"/>
              </a:solidFill>
            </a:rPr>
            <a:t>Preguntar que puedo hacer en la casa para apoyar el aprendizaje escolar.</a:t>
          </a:r>
          <a:r>
            <a:rPr lang="en-US" sz="1500" kern="1200" dirty="0" smtClean="0"/>
            <a:t> </a:t>
          </a:r>
          <a:endParaRPr lang="en-US" sz="1500" kern="1200" dirty="0"/>
        </a:p>
      </dsp:txBody>
      <dsp:txXfrm>
        <a:off x="1082415" y="1080330"/>
        <a:ext cx="5850391" cy="937156"/>
      </dsp:txXfrm>
    </dsp:sp>
    <dsp:sp modelId="{4DEE4A28-CA55-4AB4-BBDF-4ECC80D45D0E}">
      <dsp:nvSpPr>
        <dsp:cNvPr id="0" name=""/>
        <dsp:cNvSpPr/>
      </dsp:nvSpPr>
      <dsp:spPr>
        <a:xfrm>
          <a:off x="0" y="2169112"/>
          <a:ext cx="7269504" cy="937156"/>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23A927-9048-4CDE-9329-F46C6787D8BF}">
      <dsp:nvSpPr>
        <dsp:cNvPr id="0" name=""/>
        <dsp:cNvSpPr/>
      </dsp:nvSpPr>
      <dsp:spPr>
        <a:xfrm>
          <a:off x="283489" y="2379972"/>
          <a:ext cx="515435" cy="51543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2EBC608-4397-429B-B9A2-3AE6F2B80BE4}">
      <dsp:nvSpPr>
        <dsp:cNvPr id="0" name=""/>
        <dsp:cNvSpPr/>
      </dsp:nvSpPr>
      <dsp:spPr>
        <a:xfrm>
          <a:off x="986030" y="2158943"/>
          <a:ext cx="6043162" cy="957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182" tIns="99182" rIns="99182" bIns="99182" numCol="1" spcCol="1270" anchor="ctr" anchorCtr="0">
          <a:noAutofit/>
        </a:bodyPr>
        <a:lstStyle/>
        <a:p>
          <a:pPr lvl="0" algn="l" defTabSz="533400">
            <a:lnSpc>
              <a:spcPct val="90000"/>
            </a:lnSpc>
            <a:spcBef>
              <a:spcPct val="0"/>
            </a:spcBef>
            <a:spcAft>
              <a:spcPct val="35000"/>
            </a:spcAft>
          </a:pPr>
          <a:endParaRPr lang="en-US" sz="1200" kern="1200" dirty="0" smtClean="0"/>
        </a:p>
        <a:p>
          <a:pPr lvl="0" algn="l" defTabSz="533400">
            <a:lnSpc>
              <a:spcPct val="90000"/>
            </a:lnSpc>
            <a:spcBef>
              <a:spcPct val="0"/>
            </a:spcBef>
            <a:spcAft>
              <a:spcPct val="35000"/>
            </a:spcAft>
          </a:pPr>
          <a:r>
            <a:rPr lang="en-US" sz="1200" kern="1200" dirty="0" smtClean="0"/>
            <a:t>Review </a:t>
          </a:r>
          <a:r>
            <a:rPr lang="en-US" sz="1200" kern="1200" dirty="0"/>
            <a:t>your child’s progress report’s that are received each grading period and any comments so you are aware of your child’s progress and areas of needed growth. </a:t>
          </a:r>
          <a:endParaRPr lang="en-US" sz="1200" kern="1200" dirty="0" smtClean="0"/>
        </a:p>
        <a:p>
          <a:pPr lvl="0" algn="l" defTabSz="533400">
            <a:lnSpc>
              <a:spcPct val="90000"/>
            </a:lnSpc>
            <a:spcBef>
              <a:spcPct val="0"/>
            </a:spcBef>
            <a:spcAft>
              <a:spcPct val="35000"/>
            </a:spcAft>
          </a:pPr>
          <a:r>
            <a:rPr lang="es-PR" sz="1200" kern="1200" noProof="0" dirty="0" smtClean="0">
              <a:solidFill>
                <a:schemeClr val="tx1"/>
              </a:solidFill>
            </a:rPr>
            <a:t>Revisar el reporte de progreso de su estudiante que recibe cada periodo de calificación y cualquier comentario para estar al tanto del progreso de su estudiante y áreas de crecimiento</a:t>
          </a:r>
          <a:r>
            <a:rPr lang="es-PR" sz="1400" kern="1200" noProof="0" dirty="0" smtClean="0">
              <a:solidFill>
                <a:schemeClr val="tx1"/>
              </a:solidFill>
            </a:rPr>
            <a:t>.</a:t>
          </a:r>
        </a:p>
        <a:p>
          <a:pPr lvl="0" algn="l" defTabSz="533400">
            <a:lnSpc>
              <a:spcPct val="90000"/>
            </a:lnSpc>
            <a:spcBef>
              <a:spcPct val="0"/>
            </a:spcBef>
            <a:spcAft>
              <a:spcPct val="35000"/>
            </a:spcAft>
          </a:pPr>
          <a:r>
            <a:rPr lang="es-PR" sz="1400" kern="1200" noProof="0" dirty="0" smtClean="0">
              <a:solidFill>
                <a:schemeClr val="tx1"/>
              </a:solidFill>
            </a:rPr>
            <a:t> </a:t>
          </a:r>
          <a:endParaRPr lang="es-PR" sz="1400" kern="1200" noProof="0" dirty="0">
            <a:solidFill>
              <a:schemeClr val="tx1"/>
            </a:solidFill>
          </a:endParaRPr>
        </a:p>
      </dsp:txBody>
      <dsp:txXfrm>
        <a:off x="986030" y="2158943"/>
        <a:ext cx="6043162" cy="9574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554A23-29E7-4EA6-88F8-0B8364B3EB2D}">
      <dsp:nvSpPr>
        <dsp:cNvPr id="0" name=""/>
        <dsp:cNvSpPr/>
      </dsp:nvSpPr>
      <dsp:spPr>
        <a:xfrm>
          <a:off x="707319" y="253325"/>
          <a:ext cx="804462" cy="8044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AE1EFA-7C1D-4ABC-A5EB-C9C24637788B}">
      <dsp:nvSpPr>
        <dsp:cNvPr id="0" name=""/>
        <dsp:cNvSpPr/>
      </dsp:nvSpPr>
      <dsp:spPr>
        <a:xfrm>
          <a:off x="242816" y="1275830"/>
          <a:ext cx="1677225" cy="2197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pPr>
          <a:r>
            <a:rPr lang="en-US" sz="1100" kern="1200" dirty="0"/>
            <a:t>Sequence of brushing teeth-  Having them identify what happens first, next last</a:t>
          </a:r>
          <a:r>
            <a:rPr lang="en-US" sz="1100" kern="1200" dirty="0" smtClean="0"/>
            <a:t>)</a:t>
          </a:r>
        </a:p>
        <a:p>
          <a:pPr lvl="0" algn="ctr" defTabSz="488950">
            <a:lnSpc>
              <a:spcPct val="100000"/>
            </a:lnSpc>
            <a:spcBef>
              <a:spcPct val="0"/>
            </a:spcBef>
            <a:spcAft>
              <a:spcPct val="35000"/>
            </a:spcAft>
          </a:pPr>
          <a:endParaRPr lang="es-PR" sz="1100" kern="1200" noProof="0" dirty="0" smtClean="0">
            <a:solidFill>
              <a:srgbClr val="FF0000"/>
            </a:solidFill>
          </a:endParaRPr>
        </a:p>
        <a:p>
          <a:pPr lvl="0" algn="ctr" defTabSz="488950">
            <a:lnSpc>
              <a:spcPct val="100000"/>
            </a:lnSpc>
            <a:spcBef>
              <a:spcPct val="0"/>
            </a:spcBef>
            <a:spcAft>
              <a:spcPct val="35000"/>
            </a:spcAft>
          </a:pPr>
          <a:r>
            <a:rPr lang="es-PR" sz="1100" kern="1200" noProof="0" dirty="0" smtClean="0">
              <a:solidFill>
                <a:srgbClr val="FF0000"/>
              </a:solidFill>
            </a:rPr>
            <a:t>Secuencia de cepillado de los dientes: hacer que identifiquen lo que sucede primero, lo que sigue al final)</a:t>
          </a:r>
          <a:endParaRPr lang="es-PR" sz="1100" kern="1200" noProof="0" dirty="0">
            <a:solidFill>
              <a:srgbClr val="FF0000"/>
            </a:solidFill>
          </a:endParaRPr>
        </a:p>
      </dsp:txBody>
      <dsp:txXfrm>
        <a:off x="242816" y="1275830"/>
        <a:ext cx="1677225" cy="2197567"/>
      </dsp:txXfrm>
    </dsp:sp>
    <dsp:sp modelId="{35857E76-BF27-4859-8168-D54209737A21}">
      <dsp:nvSpPr>
        <dsp:cNvPr id="0" name=""/>
        <dsp:cNvSpPr/>
      </dsp:nvSpPr>
      <dsp:spPr>
        <a:xfrm>
          <a:off x="2807950" y="271452"/>
          <a:ext cx="804462" cy="8044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83DC4D-B255-4B3C-98E3-4A97EC5D6441}">
      <dsp:nvSpPr>
        <dsp:cNvPr id="0" name=""/>
        <dsp:cNvSpPr/>
      </dsp:nvSpPr>
      <dsp:spPr>
        <a:xfrm>
          <a:off x="2316181" y="1305064"/>
          <a:ext cx="1787695" cy="2158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pPr>
          <a:r>
            <a:rPr lang="en-US" sz="1100" kern="1200" dirty="0"/>
            <a:t>Getting Dressed- Having them identify what they want to wear (red shirt or blue, </a:t>
          </a:r>
          <a:r>
            <a:rPr lang="en-US" sz="1100" kern="1200" dirty="0" err="1"/>
            <a:t>etc</a:t>
          </a:r>
          <a:r>
            <a:rPr lang="en-US" sz="1100" kern="1200" dirty="0" smtClean="0"/>
            <a:t>).</a:t>
          </a:r>
        </a:p>
        <a:p>
          <a:pPr lvl="0" algn="ctr" defTabSz="488950">
            <a:lnSpc>
              <a:spcPct val="100000"/>
            </a:lnSpc>
            <a:spcBef>
              <a:spcPct val="0"/>
            </a:spcBef>
            <a:spcAft>
              <a:spcPct val="35000"/>
            </a:spcAft>
          </a:pPr>
          <a:endParaRPr lang="es-ES" sz="1100" kern="1200" dirty="0" smtClean="0"/>
        </a:p>
        <a:p>
          <a:pPr lvl="0" algn="ctr" defTabSz="488950">
            <a:lnSpc>
              <a:spcPct val="100000"/>
            </a:lnSpc>
            <a:spcBef>
              <a:spcPct val="0"/>
            </a:spcBef>
            <a:spcAft>
              <a:spcPct val="35000"/>
            </a:spcAft>
          </a:pPr>
          <a:r>
            <a:rPr lang="es-ES" sz="1100" kern="1200" dirty="0" smtClean="0">
              <a:solidFill>
                <a:srgbClr val="FF0000"/>
              </a:solidFill>
            </a:rPr>
            <a:t>Cómo vestirse: hacer que identifiquen lo que quieren usar (camisa roja o azul, etc.).</a:t>
          </a:r>
          <a:endParaRPr lang="en-US" sz="1100" kern="1200" dirty="0" smtClean="0">
            <a:solidFill>
              <a:srgbClr val="FF0000"/>
            </a:solidFill>
          </a:endParaRPr>
        </a:p>
        <a:p>
          <a:pPr lvl="0" algn="ctr" defTabSz="488950">
            <a:lnSpc>
              <a:spcPct val="100000"/>
            </a:lnSpc>
            <a:spcBef>
              <a:spcPct val="0"/>
            </a:spcBef>
            <a:spcAft>
              <a:spcPct val="35000"/>
            </a:spcAft>
          </a:pPr>
          <a:endParaRPr lang="en-US" sz="1100" kern="1200" dirty="0"/>
        </a:p>
      </dsp:txBody>
      <dsp:txXfrm>
        <a:off x="2316181" y="1305064"/>
        <a:ext cx="1787695" cy="2158589"/>
      </dsp:txXfrm>
    </dsp:sp>
    <dsp:sp modelId="{5538060B-7ECD-4FC1-8F59-EC4968DF5AF6}">
      <dsp:nvSpPr>
        <dsp:cNvPr id="0" name=""/>
        <dsp:cNvSpPr/>
      </dsp:nvSpPr>
      <dsp:spPr>
        <a:xfrm>
          <a:off x="4857071" y="246480"/>
          <a:ext cx="804462" cy="8044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9DE6B9-4602-47EB-832A-BEC16F1861AE}">
      <dsp:nvSpPr>
        <dsp:cNvPr id="0" name=""/>
        <dsp:cNvSpPr/>
      </dsp:nvSpPr>
      <dsp:spPr>
        <a:xfrm>
          <a:off x="4416723" y="1322821"/>
          <a:ext cx="1787695" cy="21349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pPr>
          <a:r>
            <a:rPr lang="en-US" sz="1100" kern="1200" dirty="0"/>
            <a:t>Breakfast (and all meals)- Having them identify what they want to eat, drink, identifying if they want more or if they are all-done, etc</a:t>
          </a:r>
          <a:r>
            <a:rPr lang="en-US" sz="1100" kern="1200" dirty="0" smtClean="0"/>
            <a:t>.</a:t>
          </a:r>
        </a:p>
        <a:p>
          <a:pPr lvl="0" algn="ctr" defTabSz="488950">
            <a:lnSpc>
              <a:spcPct val="100000"/>
            </a:lnSpc>
            <a:spcBef>
              <a:spcPct val="0"/>
            </a:spcBef>
            <a:spcAft>
              <a:spcPct val="35000"/>
            </a:spcAft>
          </a:pPr>
          <a:r>
            <a:rPr lang="es-PR" sz="1100" kern="1200" noProof="0" dirty="0" smtClean="0">
              <a:solidFill>
                <a:srgbClr val="FF0000"/>
              </a:solidFill>
            </a:rPr>
            <a:t>Desayuno (y todas las comidas): hacer que identifiquen lo que quieren comer, beber, identificar si quieren más o si ya han terminado, etc.</a:t>
          </a:r>
          <a:endParaRPr lang="es-PR" sz="1100" kern="1200" noProof="0" dirty="0">
            <a:solidFill>
              <a:srgbClr val="FF0000"/>
            </a:solidFill>
          </a:endParaRPr>
        </a:p>
      </dsp:txBody>
      <dsp:txXfrm>
        <a:off x="4416723" y="1322821"/>
        <a:ext cx="1787695" cy="2134914"/>
      </dsp:txXfrm>
    </dsp:sp>
    <dsp:sp modelId="{01834F75-4179-496F-9BCC-E9D6030662EE}">
      <dsp:nvSpPr>
        <dsp:cNvPr id="0" name=""/>
        <dsp:cNvSpPr/>
      </dsp:nvSpPr>
      <dsp:spPr>
        <a:xfrm>
          <a:off x="6986959" y="228599"/>
          <a:ext cx="804462" cy="80446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69A1C8-BE23-4FC8-BCEA-7D4FF0DAE03C}">
      <dsp:nvSpPr>
        <dsp:cNvPr id="0" name=""/>
        <dsp:cNvSpPr/>
      </dsp:nvSpPr>
      <dsp:spPr>
        <a:xfrm>
          <a:off x="6517265" y="1329488"/>
          <a:ext cx="1787695" cy="2126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pPr>
          <a:r>
            <a:rPr lang="en-US" sz="1100" kern="1200" dirty="0"/>
            <a:t>Getting ready for school- Reviewing the daily schedule (if virtual), having them identify what comes next during the day, etc. </a:t>
          </a:r>
          <a:endParaRPr lang="en-US" sz="1100" kern="1200" dirty="0" smtClean="0"/>
        </a:p>
        <a:p>
          <a:pPr lvl="0" algn="ctr" defTabSz="488950">
            <a:lnSpc>
              <a:spcPct val="100000"/>
            </a:lnSpc>
            <a:spcBef>
              <a:spcPct val="0"/>
            </a:spcBef>
            <a:spcAft>
              <a:spcPct val="35000"/>
            </a:spcAft>
          </a:pPr>
          <a:r>
            <a:rPr lang="es-PR" sz="1100" kern="1200" noProof="0" dirty="0" smtClean="0">
              <a:solidFill>
                <a:srgbClr val="FF0000"/>
              </a:solidFill>
            </a:rPr>
            <a:t>Preparándose para la escuela: revisar el horario diario (si es virtual), hacer que identifiquen lo que sigue durante el día, etc.</a:t>
          </a:r>
        </a:p>
        <a:p>
          <a:pPr lvl="0" algn="ctr" defTabSz="488950">
            <a:lnSpc>
              <a:spcPct val="100000"/>
            </a:lnSpc>
            <a:spcBef>
              <a:spcPct val="0"/>
            </a:spcBef>
            <a:spcAft>
              <a:spcPct val="35000"/>
            </a:spcAft>
          </a:pPr>
          <a:endParaRPr lang="en-US" sz="1100" kern="1200" dirty="0"/>
        </a:p>
      </dsp:txBody>
      <dsp:txXfrm>
        <a:off x="6517265" y="1329488"/>
        <a:ext cx="1787695" cy="212602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8A07F5A-4B94-284D-B318-CA9A0B632B2B}"/>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0F83EB4-6B13-3E4C-A20B-6D8BF7366A37}"/>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1A141D1D-17F7-1F4B-924C-EC61C585F577}" type="datetimeFigureOut">
              <a:rPr lang="en-US" smtClean="0"/>
              <a:t>4/20/2021</a:t>
            </a:fld>
            <a:endParaRPr lang="en-US"/>
          </a:p>
        </p:txBody>
      </p:sp>
      <p:sp>
        <p:nvSpPr>
          <p:cNvPr id="4" name="Footer Placeholder 3">
            <a:extLst>
              <a:ext uri="{FF2B5EF4-FFF2-40B4-BE49-F238E27FC236}">
                <a16:creationId xmlns:a16="http://schemas.microsoft.com/office/drawing/2014/main" id="{122CBB61-AED2-EF45-8A3F-54CBF21B8597}"/>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03DBA6-B0E9-3848-8CD9-CCDF649DBA4A}"/>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89ED5807-7C37-FE40-A9B0-95A01B74E24B}" type="slidenum">
              <a:rPr lang="en-US" smtClean="0"/>
              <a:t>‹#›</a:t>
            </a:fld>
            <a:endParaRPr lang="en-US"/>
          </a:p>
        </p:txBody>
      </p:sp>
    </p:spTree>
    <p:extLst>
      <p:ext uri="{BB962C8B-B14F-4D97-AF65-F5344CB8AC3E}">
        <p14:creationId xmlns:p14="http://schemas.microsoft.com/office/powerpoint/2010/main" val="3382285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bb1f220430_0_0: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bb1f220430_0_0: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baec0b1d05_1_82: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baec0b1d05_1_82: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baec0b1d05_1_22: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baec0b1d05_1_22: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baec0b1d05_1_32: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baec0b1d05_1_32: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baec0b1d05_0_0: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baec0b1d05_0_0: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baec0b1d05_0_0: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baec0b1d05_0_0: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99142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baec0b1d05_1_92: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baec0b1d05_1_92: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p: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baec0b1d05_1_4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baec0b1d05_1_4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baec0b1d05_1_42: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baec0b1d05_1_42: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baec0b1d05_1_8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baec0b1d05_1_8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baec0b1d05_1_52: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baec0b1d05_1_52: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baec0b1d05_1_5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baec0b1d05_1_5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baec0b1d05_1_62: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baec0b1d05_1_62: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baec0b1d05_1_6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baec0b1d05_1_6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13335" y="601724"/>
            <a:ext cx="6477805" cy="1906073"/>
          </a:xfrm>
        </p:spPr>
        <p:txBody>
          <a:bodyPr bIns="0" anchor="b">
            <a:normAutofit/>
          </a:bodyPr>
          <a:lstStyle>
            <a:lvl1pPr algn="l">
              <a:defRPr sz="4950"/>
            </a:lvl1pPr>
          </a:lstStyle>
          <a:p>
            <a:r>
              <a:rPr lang="en-US"/>
              <a:t>Click to edit Master title style</a:t>
            </a:r>
            <a:endParaRPr lang="en-US" dirty="0"/>
          </a:p>
        </p:txBody>
      </p:sp>
      <p:sp>
        <p:nvSpPr>
          <p:cNvPr id="3" name="Subtitle 2"/>
          <p:cNvSpPr>
            <a:spLocks noGrp="1"/>
          </p:cNvSpPr>
          <p:nvPr>
            <p:ph type="subTitle" idx="1"/>
          </p:nvPr>
        </p:nvSpPr>
        <p:spPr>
          <a:xfrm>
            <a:off x="1813335" y="2648403"/>
            <a:ext cx="6477804" cy="733216"/>
          </a:xfrm>
        </p:spPr>
        <p:txBody>
          <a:bodyPr tIns="91440" bIns="91440">
            <a:normAutofit/>
          </a:bodyPr>
          <a:lstStyle>
            <a:lvl1pPr marL="0" indent="0" algn="l">
              <a:buNone/>
              <a:defRPr sz="1350" b="0" cap="all" baseline="0">
                <a:solidFill>
                  <a:schemeClr val="tx1"/>
                </a:solidFill>
              </a:defRPr>
            </a:lvl1pPr>
            <a:lvl2pPr marL="342900" indent="0" algn="ctr">
              <a:buNone/>
              <a:defRPr sz="135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4/20/2021</a:t>
            </a:fld>
            <a:endParaRPr lang="en-US" dirty="0"/>
          </a:p>
        </p:txBody>
      </p:sp>
      <p:sp>
        <p:nvSpPr>
          <p:cNvPr id="5" name="Footer Placeholder 4"/>
          <p:cNvSpPr>
            <a:spLocks noGrp="1"/>
          </p:cNvSpPr>
          <p:nvPr>
            <p:ph type="ftr" sz="quarter" idx="11"/>
          </p:nvPr>
        </p:nvSpPr>
        <p:spPr>
          <a:xfrm>
            <a:off x="1812376" y="246981"/>
            <a:ext cx="3730436" cy="231901"/>
          </a:xfrm>
        </p:spPr>
        <p:txBody>
          <a:bodyPr/>
          <a:lstStyle/>
          <a:p>
            <a:endParaRPr lang="en-US" dirty="0"/>
          </a:p>
        </p:txBody>
      </p:sp>
      <p:sp>
        <p:nvSpPr>
          <p:cNvPr id="6" name="Slide Number Placeholder 5"/>
          <p:cNvSpPr>
            <a:spLocks noGrp="1"/>
          </p:cNvSpPr>
          <p:nvPr>
            <p:ph type="sldNum" sz="quarter" idx="12"/>
          </p:nvPr>
        </p:nvSpPr>
        <p:spPr>
          <a:xfrm>
            <a:off x="1078249" y="599230"/>
            <a:ext cx="608264" cy="377684"/>
          </a:xfrm>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15" name="Straight Connector 14"/>
          <p:cNvCxnSpPr/>
          <p:nvPr/>
        </p:nvCxnSpPr>
        <p:spPr>
          <a:xfrm>
            <a:off x="1813335" y="2646407"/>
            <a:ext cx="647780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2672147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26" name="Straight Connector 25"/>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985972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79333" y="599230"/>
            <a:ext cx="1211807" cy="3494917"/>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83504" y="599230"/>
            <a:ext cx="5871623" cy="34949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15" name="Straight Connector 14"/>
          <p:cNvCxnSpPr/>
          <p:nvPr/>
        </p:nvCxnSpPr>
        <p:spPr>
          <a:xfrm>
            <a:off x="7079333" y="599230"/>
            <a:ext cx="0" cy="3494917"/>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7322581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866576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3430989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33" name="Straight Connector 32"/>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862915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0679" y="1317097"/>
            <a:ext cx="6482366" cy="1415963"/>
          </a:xfrm>
        </p:spPr>
        <p:txBody>
          <a:bodyPr anchor="b">
            <a:normAutofit/>
          </a:bodyPr>
          <a:lstStyle>
            <a:lvl1pPr algn="l">
              <a:defRPr sz="2700"/>
            </a:lvl1pPr>
          </a:lstStyle>
          <a:p>
            <a:r>
              <a:rPr lang="en-US"/>
              <a:t>Click to edit Master title style</a:t>
            </a:r>
            <a:endParaRPr lang="en-US" dirty="0"/>
          </a:p>
        </p:txBody>
      </p:sp>
      <p:sp>
        <p:nvSpPr>
          <p:cNvPr id="3" name="Text Placeholder 2"/>
          <p:cNvSpPr>
            <a:spLocks noGrp="1"/>
          </p:cNvSpPr>
          <p:nvPr>
            <p:ph type="body" idx="1"/>
          </p:nvPr>
        </p:nvSpPr>
        <p:spPr>
          <a:xfrm>
            <a:off x="1090679" y="2854647"/>
            <a:ext cx="6472835" cy="759697"/>
          </a:xfrm>
        </p:spPr>
        <p:txBody>
          <a:bodyPr tIns="91440">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15" name="Straight Connector 14"/>
          <p:cNvCxnSpPr/>
          <p:nvPr/>
        </p:nvCxnSpPr>
        <p:spPr>
          <a:xfrm>
            <a:off x="1090679" y="2853739"/>
            <a:ext cx="647283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9229197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86913" y="603667"/>
            <a:ext cx="7204226" cy="79447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85498" y="1508159"/>
            <a:ext cx="3483864" cy="25864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10328" y="1513007"/>
            <a:ext cx="3483864" cy="25811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35" name="Straight Connector 34"/>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7010790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85394" y="603123"/>
            <a:ext cx="7205746" cy="79223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85393" y="1514662"/>
            <a:ext cx="3483864" cy="601457"/>
          </a:xfrm>
        </p:spPr>
        <p:txBody>
          <a:bodyPr anchor="b">
            <a:normAutofit/>
          </a:bodyPr>
          <a:lstStyle>
            <a:lvl1pPr marL="0" indent="0">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85393" y="2118202"/>
            <a:ext cx="3483864" cy="19833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9272" y="1517253"/>
            <a:ext cx="3483864" cy="601678"/>
          </a:xfrm>
        </p:spPr>
        <p:txBody>
          <a:bodyPr anchor="b">
            <a:normAutofit/>
          </a:bodyPr>
          <a:lstStyle>
            <a:lvl1pPr marL="0" indent="0">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09272" y="2116119"/>
            <a:ext cx="3483864" cy="19780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29" name="Straight Connector 28"/>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5637909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25" name="Straight Connector 24"/>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1678555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65322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3504" y="599230"/>
            <a:ext cx="2454824" cy="1685338"/>
          </a:xfrm>
        </p:spPr>
        <p:txBody>
          <a:bodyPr anchor="b">
            <a:normAutofit/>
          </a:bodyPr>
          <a:lstStyle>
            <a:lvl1pPr algn="l">
              <a:defRPr sz="1800"/>
            </a:lvl1pPr>
          </a:lstStyle>
          <a:p>
            <a:r>
              <a:rPr lang="en-US"/>
              <a:t>Click to edit Master title style</a:t>
            </a:r>
            <a:endParaRPr lang="en-US" dirty="0"/>
          </a:p>
        </p:txBody>
      </p:sp>
      <p:sp>
        <p:nvSpPr>
          <p:cNvPr id="3" name="Content Placeholder 2"/>
          <p:cNvSpPr>
            <a:spLocks noGrp="1"/>
          </p:cNvSpPr>
          <p:nvPr>
            <p:ph idx="1"/>
          </p:nvPr>
        </p:nvSpPr>
        <p:spPr>
          <a:xfrm>
            <a:off x="3782785" y="599230"/>
            <a:ext cx="4509353" cy="349412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83504" y="2404119"/>
            <a:ext cx="2456260" cy="1686136"/>
          </a:xfrm>
        </p:spPr>
        <p:txBody>
          <a:bodyPr/>
          <a:lstStyle>
            <a:lvl1pPr marL="0" indent="0" algn="l">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17" name="Straight Connector 16"/>
          <p:cNvCxnSpPr/>
          <p:nvPr/>
        </p:nvCxnSpPr>
        <p:spPr>
          <a:xfrm>
            <a:off x="1086210" y="2404118"/>
            <a:ext cx="245211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0237688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5608041" y="361628"/>
            <a:ext cx="3055900" cy="3861826"/>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088405" y="847135"/>
            <a:ext cx="4149246" cy="1372938"/>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3292" y="841907"/>
            <a:ext cx="2093378" cy="2899745"/>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087747" y="2359494"/>
            <a:ext cx="4143303" cy="1502807"/>
          </a:xfrm>
        </p:spPr>
        <p:txBody>
          <a:bodyPr>
            <a:normAutofit/>
          </a:bodyPr>
          <a:lstStyle>
            <a:lvl1pPr marL="0" indent="0" algn="l">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085537" y="4102393"/>
            <a:ext cx="4145513" cy="240092"/>
          </a:xfrm>
        </p:spPr>
        <p:txBody>
          <a:bodyPr/>
          <a:lstStyle>
            <a:lvl1pPr algn="l">
              <a:defRPr/>
            </a:lvl1pPr>
          </a:lstStyle>
          <a:p>
            <a:fld id="{48A87A34-81AB-432B-8DAE-1953F412C126}" type="datetimeFigureOut">
              <a:rPr lang="en-US" smtClean="0"/>
              <a:t>4/20/2021</a:t>
            </a:fld>
            <a:endParaRPr lang="en-US" dirty="0"/>
          </a:p>
        </p:txBody>
      </p:sp>
      <p:sp>
        <p:nvSpPr>
          <p:cNvPr id="6" name="Footer Placeholder 5"/>
          <p:cNvSpPr>
            <a:spLocks noGrp="1"/>
          </p:cNvSpPr>
          <p:nvPr>
            <p:ph type="ftr" sz="quarter" idx="11"/>
          </p:nvPr>
        </p:nvSpPr>
        <p:spPr>
          <a:xfrm>
            <a:off x="1085537" y="238981"/>
            <a:ext cx="4155753" cy="240698"/>
          </a:xfrm>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31" name="Straight Connector 30"/>
          <p:cNvCxnSpPr/>
          <p:nvPr/>
        </p:nvCxnSpPr>
        <p:spPr>
          <a:xfrm>
            <a:off x="1085537" y="2357704"/>
            <a:ext cx="414551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6706054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1514607"/>
            <a:ext cx="9144000" cy="3079456"/>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5">
            <a:extLst>
              <a:ext uri="{28A0092B-C50C-407E-A947-70E740481C1C}">
                <a14:useLocalDpi xmlns:a14="http://schemas.microsoft.com/office/drawing/2010/main" val="0"/>
              </a:ext>
            </a:extLst>
          </a:blip>
          <a:srcRect t="1538" b="-1538"/>
          <a:stretch/>
        </p:blipFill>
        <p:spPr bwMode="black">
          <a:xfrm>
            <a:off x="0" y="4594860"/>
            <a:ext cx="9144000" cy="557213"/>
          </a:xfrm>
          <a:prstGeom prst="rect">
            <a:avLst/>
          </a:prstGeom>
        </p:spPr>
      </p:pic>
      <p:sp>
        <p:nvSpPr>
          <p:cNvPr id="2" name="Title Placeholder 1"/>
          <p:cNvSpPr>
            <a:spLocks noGrp="1"/>
          </p:cNvSpPr>
          <p:nvPr>
            <p:ph type="title"/>
          </p:nvPr>
        </p:nvSpPr>
        <p:spPr>
          <a:xfrm>
            <a:off x="1088685" y="603390"/>
            <a:ext cx="7202456" cy="78692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88685" y="1511799"/>
            <a:ext cx="7202456" cy="25879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65604" y="247778"/>
            <a:ext cx="2625536" cy="231901"/>
          </a:xfrm>
          <a:prstGeom prst="rect">
            <a:avLst/>
          </a:prstGeom>
        </p:spPr>
        <p:txBody>
          <a:bodyPr vert="horz" lIns="91440" tIns="45720" rIns="91440" bIns="45720" rtlCol="0" anchor="ctr"/>
          <a:lstStyle>
            <a:lvl1pPr algn="r">
              <a:defRPr sz="750">
                <a:solidFill>
                  <a:schemeClr val="tx1">
                    <a:tint val="75000"/>
                  </a:schemeClr>
                </a:solidFill>
              </a:defRPr>
            </a:lvl1pPr>
          </a:lstStyle>
          <a:p>
            <a:fld id="{48A87A34-81AB-432B-8DAE-1953F412C126}" type="datetimeFigureOut">
              <a:rPr lang="en-US" smtClean="0"/>
              <a:pPr/>
              <a:t>4/20/2021</a:t>
            </a:fld>
            <a:endParaRPr lang="en-US" dirty="0"/>
          </a:p>
        </p:txBody>
      </p:sp>
      <p:sp>
        <p:nvSpPr>
          <p:cNvPr id="5" name="Footer Placeholder 4"/>
          <p:cNvSpPr>
            <a:spLocks noGrp="1"/>
          </p:cNvSpPr>
          <p:nvPr>
            <p:ph type="ftr" sz="quarter" idx="3"/>
          </p:nvPr>
        </p:nvSpPr>
        <p:spPr>
          <a:xfrm>
            <a:off x="1088684" y="246981"/>
            <a:ext cx="4454127" cy="231901"/>
          </a:xfrm>
          <a:prstGeom prst="rect">
            <a:avLst/>
          </a:prstGeom>
        </p:spPr>
        <p:txBody>
          <a:bodyPr vert="horz" lIns="91440" tIns="45720" rIns="91440" bIns="45720" rtlCol="0" anchor="ctr"/>
          <a:lstStyle>
            <a:lvl1pPr algn="l">
              <a:defRPr sz="7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0046" y="599230"/>
            <a:ext cx="608264" cy="377684"/>
          </a:xfrm>
          <a:prstGeom prst="rect">
            <a:avLst/>
          </a:prstGeom>
        </p:spPr>
        <p:txBody>
          <a:bodyPr vert="horz" lIns="91440" tIns="45720" rIns="91440" bIns="45720" rtlCol="0" anchor="t"/>
          <a:lstStyle>
            <a:lvl1pPr algn="r">
              <a:defRPr sz="2100">
                <a:solidFill>
                  <a:schemeClr val="accent1"/>
                </a:solidFill>
              </a:defRPr>
            </a:lvl1pPr>
          </a:lstStyle>
          <a:p>
            <a:pPr marL="0" lvl="0" indent="0" algn="r" rtl="0">
              <a:spcBef>
                <a:spcPts val="0"/>
              </a:spcBef>
              <a:spcAft>
                <a:spcPts val="0"/>
              </a:spcAft>
              <a:buNone/>
            </a:pPr>
            <a:fld id="{00000000-1234-1234-1234-123412341234}" type="slidenum">
              <a:rPr lang="en" smtClean="0"/>
              <a:t>‹#›</a:t>
            </a:fld>
            <a:endParaRPr lang="en"/>
          </a:p>
        </p:txBody>
      </p:sp>
      <p:cxnSp>
        <p:nvCxnSpPr>
          <p:cNvPr id="10" name="Straight Connector 9"/>
          <p:cNvCxnSpPr/>
          <p:nvPr/>
        </p:nvCxnSpPr>
        <p:spPr>
          <a:xfrm>
            <a:off x="0" y="4596310"/>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757750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hf sldNum="0" hdr="0" ftr="0" dt="0"/>
  <p:txStyles>
    <p:titleStyle>
      <a:lvl1pPr algn="l" defTabSz="685800" rtl="0" eaLnBrk="1" latinLnBrk="0" hangingPunct="1">
        <a:lnSpc>
          <a:spcPct val="90000"/>
        </a:lnSpc>
        <a:spcBef>
          <a:spcPct val="0"/>
        </a:spcBef>
        <a:buNone/>
        <a:defRPr sz="2400" b="0" i="0" kern="1200" cap="all">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accent1"/>
        </a:buClr>
        <a:buSzPct val="100000"/>
        <a:buFont typeface="Arial" panose="020B0604020202020204" pitchFamily="34" charset="0"/>
        <a:buChar char="•"/>
        <a:defRPr sz="150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350" kern="1200" cap="none" baseline="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050" kern="1200" cap="none" baseline="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www.txautism.net/courses"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 Id="rId5" Type="http://schemas.openxmlformats.org/officeDocument/2006/relationships/hyperlink" Target="https://www.teacherspayteachers.com/Product/Parent-Handout-Speech-Practice-On-The-Go-3075616?aref=bs9q4669" TargetMode="External"/><Relationship Id="rId4" Type="http://schemas.openxmlformats.org/officeDocument/2006/relationships/hyperlink" Target="https://documentcloud.adobe.com/link/track?uri=urn:aaid:scds:US:f7072150-5324-4ebc-bee3-2b7e70cf7add"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teacherspayteachers.com/Product/Speech-Therapy-Home-Handouts-FREE-5322250" TargetMode="External"/><Relationship Id="rId2" Type="http://schemas.openxmlformats.org/officeDocument/2006/relationships/notesSlide" Target="../notesSlides/notesSlide14.xml"/><Relationship Id="rId1" Type="http://schemas.openxmlformats.org/officeDocument/2006/relationships/slideLayout" Target="../slideLayouts/slideLayout13.xml"/><Relationship Id="rId5" Type="http://schemas.openxmlformats.org/officeDocument/2006/relationships/hyperlink" Target="https://www.teacherspayteachers.com/FreeDownload/FREE-Life-Skills-Vocabulary-File-Folders-5322493" TargetMode="External"/><Relationship Id="rId4" Type="http://schemas.openxmlformats.org/officeDocument/2006/relationships/hyperlink" Target="https://videolearningsquad.com/courses/free-access-social-skills-squad/"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do2learn.com/sitemap/index.htm" TargetMode="External"/><Relationship Id="rId3" Type="http://schemas.openxmlformats.org/officeDocument/2006/relationships/hyperlink" Target="https://kera.pbslearningmedia.org/collection/recursos-de-prek-12/" TargetMode="External"/><Relationship Id="rId7" Type="http://schemas.openxmlformats.org/officeDocument/2006/relationships/hyperlink" Target="https://do2learn.com/disabilities/CharacteristicsAndStrategies/AutismSpectrumDisorder_Strategies.html" TargetMode="External"/><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hyperlink" Target="https://do2learn.com/SocialSkills/CommunicationSkills/index.htm" TargetMode="External"/><Relationship Id="rId5" Type="http://schemas.openxmlformats.org/officeDocument/2006/relationships/hyperlink" Target="https://www.123homeschool4me.com/home-school-free-printables/" TargetMode="External"/><Relationship Id="rId4" Type="http://schemas.openxmlformats.org/officeDocument/2006/relationships/hyperlink" Target="https://challengingbehavior.cbcs.usf.edu/Implementation/family.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311700" y="768927"/>
            <a:ext cx="8520600" cy="2300698"/>
          </a:xfrm>
        </p:spPr>
        <p:txBody>
          <a:bodyPr spcFirstLastPara="1" wrap="square" lIns="91425" tIns="91425" rIns="91425" bIns="91425" anchor="b" anchorCtr="0">
            <a:noAutofit/>
          </a:bodyPr>
          <a:lstStyle/>
          <a:p>
            <a:pPr marL="0" lvl="0" indent="0" rtl="0">
              <a:lnSpc>
                <a:spcPct val="90000"/>
              </a:lnSpc>
              <a:spcBef>
                <a:spcPts val="0"/>
              </a:spcBef>
              <a:spcAft>
                <a:spcPts val="0"/>
              </a:spcAft>
              <a:buNone/>
            </a:pPr>
            <a:r>
              <a:rPr lang="en-US" sz="2400" dirty="0"/>
              <a:t>Strategies and Resources to Promote Communication and Language at </a:t>
            </a:r>
            <a:r>
              <a:rPr lang="en-US" sz="2400" dirty="0" smtClean="0"/>
              <a:t>Home</a:t>
            </a:r>
            <a:br>
              <a:rPr lang="en-US" sz="2400" dirty="0" smtClean="0"/>
            </a:br>
            <a:r>
              <a:rPr lang="en-US" sz="2400" dirty="0"/>
              <a:t/>
            </a:r>
            <a:br>
              <a:rPr lang="en-US" sz="2400" dirty="0"/>
            </a:br>
            <a:r>
              <a:rPr lang="es-PR" sz="2400" dirty="0" smtClean="0">
                <a:solidFill>
                  <a:srgbClr val="FF0000"/>
                </a:solidFill>
              </a:rPr>
              <a:t>Estrategias y recursos para promover la comunicación y el lenguaje en la casa</a:t>
            </a:r>
            <a:endParaRPr lang="es-PR" sz="2400" dirty="0"/>
          </a:p>
        </p:txBody>
      </p:sp>
      <p:sp>
        <p:nvSpPr>
          <p:cNvPr id="55" name="Google Shape;55;p13"/>
          <p:cNvSpPr txBox="1">
            <a:spLocks noGrp="1"/>
          </p:cNvSpPr>
          <p:nvPr>
            <p:ph type="body" idx="1"/>
          </p:nvPr>
        </p:nvSpPr>
        <p:spPr/>
        <p:txBody>
          <a:bodyPr spcFirstLastPara="1" wrap="square" lIns="91425" tIns="91425" rIns="91425" bIns="91425" anchor="t" anchorCtr="0">
            <a:normAutofit/>
          </a:bodyPr>
          <a:lstStyle/>
          <a:p>
            <a:pPr marL="0" lvl="0" indent="0" rtl="0">
              <a:spcBef>
                <a:spcPts val="0"/>
              </a:spcBef>
              <a:spcAft>
                <a:spcPts val="600"/>
              </a:spcAft>
              <a:buSzPts val="358"/>
              <a:buNone/>
            </a:pPr>
            <a:r>
              <a:rPr lang="en-US" dirty="0"/>
              <a:t>Kendall E. Cain</a:t>
            </a:r>
          </a:p>
          <a:p>
            <a:pPr marL="0" lvl="0" indent="0" rtl="0">
              <a:spcBef>
                <a:spcPts val="0"/>
              </a:spcBef>
              <a:spcAft>
                <a:spcPts val="600"/>
              </a:spcAft>
              <a:buSzPts val="358"/>
              <a:buNone/>
            </a:pPr>
            <a:r>
              <a:rPr lang="en-US" dirty="0"/>
              <a:t>Speech-Language </a:t>
            </a:r>
            <a:r>
              <a:rPr lang="en-US" dirty="0" smtClean="0"/>
              <a:t>Pathologist</a:t>
            </a:r>
          </a:p>
          <a:p>
            <a:pPr marL="0" lvl="0" indent="0" rtl="0">
              <a:spcBef>
                <a:spcPts val="0"/>
              </a:spcBef>
              <a:spcAft>
                <a:spcPts val="600"/>
              </a:spcAft>
              <a:buSzPts val="358"/>
              <a:buNone/>
            </a:pPr>
            <a:r>
              <a:rPr lang="es-PR" dirty="0" smtClean="0">
                <a:solidFill>
                  <a:srgbClr val="FF0000"/>
                </a:solidFill>
              </a:rPr>
              <a:t>Patóloga del Habla y Lenguaje </a:t>
            </a:r>
          </a:p>
          <a:p>
            <a:pPr marL="0" lvl="0" indent="0" rtl="0">
              <a:spcBef>
                <a:spcPts val="0"/>
              </a:spcBef>
              <a:spcAft>
                <a:spcPts val="600"/>
              </a:spcAft>
              <a:buSzPts val="358"/>
              <a:buNone/>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title"/>
          </p:nvPr>
        </p:nvSpPr>
        <p:spPr>
          <a:xfrm>
            <a:off x="311700" y="445025"/>
            <a:ext cx="8520600" cy="849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US" sz="1800" b="1" dirty="0"/>
              <a:t>How to implement these strategies during morning </a:t>
            </a:r>
            <a:r>
              <a:rPr lang="en-US" sz="1800" b="1" dirty="0" smtClean="0"/>
              <a:t>routine</a:t>
            </a:r>
            <a:br>
              <a:rPr lang="en-US" sz="1800" b="1" dirty="0" smtClean="0"/>
            </a:br>
            <a:r>
              <a:rPr lang="es-PR" sz="1800" b="1" dirty="0" smtClean="0">
                <a:solidFill>
                  <a:srgbClr val="FF0000"/>
                </a:solidFill>
              </a:rPr>
              <a:t>Como implementar estas estrategias durante la rutina matutina</a:t>
            </a:r>
            <a:endParaRPr lang="es-PR" sz="1800" b="1" dirty="0">
              <a:solidFill>
                <a:srgbClr val="FF0000"/>
              </a:solidFill>
            </a:endParaRPr>
          </a:p>
        </p:txBody>
      </p:sp>
      <p:graphicFrame>
        <p:nvGraphicFramePr>
          <p:cNvPr id="135" name="Google Shape;109;p22">
            <a:extLst>
              <a:ext uri="{FF2B5EF4-FFF2-40B4-BE49-F238E27FC236}">
                <a16:creationId xmlns:a16="http://schemas.microsoft.com/office/drawing/2014/main" id="{4A4A5F89-3EFE-410B-9D35-2AECA7AC990C}"/>
              </a:ext>
            </a:extLst>
          </p:cNvPr>
          <p:cNvGraphicFramePr/>
          <p:nvPr>
            <p:extLst>
              <p:ext uri="{D42A27DB-BD31-4B8C-83A1-F6EECF244321}">
                <p14:modId xmlns:p14="http://schemas.microsoft.com/office/powerpoint/2010/main" val="1450584128"/>
              </p:ext>
            </p:extLst>
          </p:nvPr>
        </p:nvGraphicFramePr>
        <p:xfrm>
          <a:off x="311700" y="1371600"/>
          <a:ext cx="8520600" cy="36513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113"/>
        <p:cNvGrpSpPr/>
        <p:nvPr/>
      </p:nvGrpSpPr>
      <p:grpSpPr>
        <a:xfrm>
          <a:off x="0" y="0"/>
          <a:ext cx="0" cy="0"/>
          <a:chOff x="0" y="0"/>
          <a:chExt cx="0" cy="0"/>
        </a:xfrm>
      </p:grpSpPr>
      <p:sp>
        <p:nvSpPr>
          <p:cNvPr id="188" name="Rectangle 187">
            <a:extLst>
              <a:ext uri="{FF2B5EF4-FFF2-40B4-BE49-F238E27FC236}">
                <a16:creationId xmlns:a16="http://schemas.microsoft.com/office/drawing/2014/main" id="{23522FE7-5A29-4EF6-B1EF-2CA55748A7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90" name="Picture 189">
            <a:extLst>
              <a:ext uri="{FF2B5EF4-FFF2-40B4-BE49-F238E27FC236}">
                <a16:creationId xmlns:a16="http://schemas.microsoft.com/office/drawing/2014/main" id="{C2192E09-EBC7-416C-B887-DFF915D7F43D}"/>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192" name="Straight Connector 191">
            <a:extLst>
              <a:ext uri="{FF2B5EF4-FFF2-40B4-BE49-F238E27FC236}">
                <a16:creationId xmlns:a16="http://schemas.microsoft.com/office/drawing/2014/main" id="{2924498D-E084-44BE-A196-CFCE35564350}"/>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a:extLst>
              <a:ext uri="{FF2B5EF4-FFF2-40B4-BE49-F238E27FC236}">
                <a16:creationId xmlns:a16="http://schemas.microsoft.com/office/drawing/2014/main" id="{14C12901-9FCC-461E-A64A-89B4791235E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0422" y="1385316"/>
            <a:ext cx="7205641"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14" name="Google Shape;114;p23"/>
          <p:cNvSpPr txBox="1">
            <a:spLocks noGrp="1"/>
          </p:cNvSpPr>
          <p:nvPr>
            <p:ph type="title"/>
          </p:nvPr>
        </p:nvSpPr>
        <p:spPr>
          <a:xfrm>
            <a:off x="720436" y="498764"/>
            <a:ext cx="7855528" cy="830996"/>
          </a:xfrm>
          <a:prstGeom prst="rect">
            <a:avLst/>
          </a:prstGeom>
        </p:spPr>
        <p:txBody>
          <a:bodyPr spcFirstLastPara="1" vert="horz" lIns="91440" tIns="45720" rIns="91440" bIns="45720" rtlCol="0" anchor="t" anchorCtr="0">
            <a:normAutofit fontScale="90000"/>
          </a:bodyPr>
          <a:lstStyle/>
          <a:p>
            <a:pPr marL="0" lvl="0" indent="0" defTabSz="914400">
              <a:spcBef>
                <a:spcPct val="0"/>
              </a:spcBef>
              <a:spcAft>
                <a:spcPts val="0"/>
              </a:spcAft>
            </a:pPr>
            <a:r>
              <a:rPr lang="en-US" sz="2200" b="0" i="0" kern="1200" cap="all" dirty="0">
                <a:solidFill>
                  <a:schemeClr val="tx1"/>
                </a:solidFill>
                <a:effectLst/>
              </a:rPr>
              <a:t>How to implement these strategies during leisure/desired </a:t>
            </a:r>
            <a:r>
              <a:rPr lang="en-US" sz="2200" b="0" i="0" kern="1200" cap="all" dirty="0" smtClean="0">
                <a:solidFill>
                  <a:schemeClr val="tx1"/>
                </a:solidFill>
                <a:effectLst/>
              </a:rPr>
              <a:t>activities</a:t>
            </a:r>
            <a:r>
              <a:rPr lang="es-PR" sz="2200" dirty="0" smtClean="0">
                <a:solidFill>
                  <a:srgbClr val="FF0000"/>
                </a:solidFill>
              </a:rPr>
              <a:t>Como implementar estas estrategias durante el tiempo libre / actividades deseadas</a:t>
            </a:r>
            <a:r>
              <a:rPr lang="en-US" sz="2200" b="0" i="0" kern="1200" cap="all" dirty="0" smtClean="0">
                <a:solidFill>
                  <a:srgbClr val="FF0000"/>
                </a:solidFill>
                <a:effectLst/>
              </a:rPr>
              <a:t/>
            </a:r>
            <a:br>
              <a:rPr lang="en-US" sz="2200" b="0" i="0" kern="1200" cap="all" dirty="0" smtClean="0">
                <a:solidFill>
                  <a:srgbClr val="FF0000"/>
                </a:solidFill>
                <a:effectLst/>
              </a:rPr>
            </a:br>
            <a:endParaRPr lang="en-US" sz="2200" b="0" i="0" kern="1200" cap="all" dirty="0">
              <a:solidFill>
                <a:srgbClr val="FF0000"/>
              </a:solidFill>
              <a:effectLst/>
            </a:endParaRPr>
          </a:p>
          <a:p>
            <a:pPr marL="0" lvl="0" indent="0" defTabSz="914400">
              <a:spcBef>
                <a:spcPct val="0"/>
              </a:spcBef>
              <a:spcAft>
                <a:spcPts val="0"/>
              </a:spcAft>
            </a:pPr>
            <a:endParaRPr lang="en-US" sz="2500" b="0" i="0" kern="1200" cap="all" dirty="0">
              <a:solidFill>
                <a:schemeClr val="tx1"/>
              </a:solidFill>
              <a:effectLst/>
              <a:latin typeface="+mj-lt"/>
              <a:ea typeface="+mj-ea"/>
              <a:cs typeface="+mj-cs"/>
            </a:endParaRPr>
          </a:p>
        </p:txBody>
      </p:sp>
      <p:sp>
        <p:nvSpPr>
          <p:cNvPr id="115" name="Google Shape;115;p23"/>
          <p:cNvSpPr txBox="1">
            <a:spLocks noGrp="1"/>
          </p:cNvSpPr>
          <p:nvPr>
            <p:ph type="body" idx="1"/>
          </p:nvPr>
        </p:nvSpPr>
        <p:spPr>
          <a:xfrm>
            <a:off x="394855" y="1440873"/>
            <a:ext cx="8451272" cy="3153189"/>
          </a:xfrm>
          <a:prstGeom prst="rect">
            <a:avLst/>
          </a:prstGeom>
        </p:spPr>
        <p:txBody>
          <a:bodyPr spcFirstLastPara="1" vert="horz" lIns="91440" tIns="45720" rIns="91440" bIns="45720" rtlCol="0" anchor="t" anchorCtr="0">
            <a:normAutofit fontScale="25000" lnSpcReduction="20000"/>
          </a:bodyPr>
          <a:lstStyle/>
          <a:p>
            <a:pPr marL="457200" lvl="0" indent="-228600" defTabSz="914400">
              <a:lnSpc>
                <a:spcPct val="110000"/>
              </a:lnSpc>
              <a:spcBef>
                <a:spcPts val="0"/>
              </a:spcBef>
              <a:spcAft>
                <a:spcPts val="0"/>
              </a:spcAft>
              <a:buSzPct val="100000"/>
              <a:buFont typeface="Arial" panose="020B0604020202020204" pitchFamily="34" charset="0"/>
              <a:buChar char="•"/>
            </a:pPr>
            <a:r>
              <a:rPr lang="en-US" sz="4800" dirty="0"/>
              <a:t>If your child enjoys a particular snack, show, game or activity, encourage him/her communicate their desire for that activity that in the way they communicate. Remembering to expand on their means to </a:t>
            </a:r>
            <a:r>
              <a:rPr lang="en-US" sz="4800" dirty="0" smtClean="0"/>
              <a:t>communicate/</a:t>
            </a:r>
            <a:r>
              <a:rPr lang="es-PR" sz="4800" dirty="0" smtClean="0">
                <a:solidFill>
                  <a:srgbClr val="FF0000"/>
                </a:solidFill>
              </a:rPr>
              <a:t>Si su estudiante disfruta de un refrigerio, espectáculo, juego o actividad en particular, anímelo a comunicar su deseo por esa actividad en la forma en que se comunica. Recordando ampliar sus medios para comunicarse.</a:t>
            </a:r>
            <a:endParaRPr lang="en-US" sz="4800" dirty="0" smtClean="0"/>
          </a:p>
          <a:p>
            <a:pPr marL="457200" lvl="0" indent="-228600" defTabSz="914400">
              <a:lnSpc>
                <a:spcPct val="110000"/>
              </a:lnSpc>
              <a:spcBef>
                <a:spcPts val="1200"/>
              </a:spcBef>
              <a:spcAft>
                <a:spcPts val="0"/>
              </a:spcAft>
              <a:buSzPct val="100000"/>
              <a:buFont typeface="Arial" panose="020B0604020202020204" pitchFamily="34" charset="0"/>
              <a:buChar char="•"/>
            </a:pPr>
            <a:r>
              <a:rPr lang="en-US" sz="4800" dirty="0" smtClean="0"/>
              <a:t>Use </a:t>
            </a:r>
            <a:r>
              <a:rPr lang="en-US" sz="4800" dirty="0"/>
              <a:t>what they enjoy and leisure activities as a reward and reinforcement for communication </a:t>
            </a:r>
            <a:r>
              <a:rPr lang="en-US" sz="4800" dirty="0" smtClean="0"/>
              <a:t>attempts/</a:t>
            </a:r>
            <a:r>
              <a:rPr lang="es-PR" sz="4800" dirty="0" smtClean="0">
                <a:solidFill>
                  <a:srgbClr val="FF0000"/>
                </a:solidFill>
              </a:rPr>
              <a:t>Utilice lo que les gusta y las actividades de ocio como recompensa y refuerzo para los intentos de comunicación.</a:t>
            </a:r>
          </a:p>
          <a:p>
            <a:pPr marL="131445" lvl="0" indent="-228600" defTabSz="914400">
              <a:lnSpc>
                <a:spcPct val="110000"/>
              </a:lnSpc>
              <a:spcBef>
                <a:spcPts val="1200"/>
              </a:spcBef>
              <a:spcAft>
                <a:spcPts val="0"/>
              </a:spcAft>
              <a:buSzPct val="100000"/>
              <a:buFont typeface="Arial" panose="020B0604020202020204" pitchFamily="34" charset="0"/>
              <a:buChar char="•"/>
            </a:pPr>
            <a:r>
              <a:rPr lang="en-US" sz="4800" dirty="0" smtClean="0"/>
              <a:t>Ex</a:t>
            </a:r>
            <a:r>
              <a:rPr lang="en-US" sz="4800" dirty="0"/>
              <a:t>: If nonverbal- Have your verbalize, gesture, point to the item on their core board or picture schedule or select the activity on their voice output device if they use </a:t>
            </a:r>
            <a:r>
              <a:rPr lang="en-US" sz="4800" dirty="0" smtClean="0"/>
              <a:t>one/</a:t>
            </a:r>
            <a:r>
              <a:rPr lang="es-PR" sz="4800" dirty="0" smtClean="0">
                <a:solidFill>
                  <a:srgbClr val="FF0000"/>
                </a:solidFill>
              </a:rPr>
              <a:t>Por ejemplo: si no es verbal: haga que verbalice, gesticule, señale el elemento en su tablero principal o programa de imagines o seleccione la actividad en su dispositivo de salida de voz si usa uno. </a:t>
            </a:r>
          </a:p>
          <a:p>
            <a:pPr marL="457200" lvl="0" indent="-228600" defTabSz="914400">
              <a:lnSpc>
                <a:spcPct val="110000"/>
              </a:lnSpc>
              <a:spcBef>
                <a:spcPts val="1200"/>
              </a:spcBef>
              <a:spcAft>
                <a:spcPts val="0"/>
              </a:spcAft>
              <a:buSzPct val="100000"/>
              <a:buFont typeface="Arial" panose="020B0604020202020204" pitchFamily="34" charset="0"/>
              <a:buChar char="•"/>
            </a:pPr>
            <a:r>
              <a:rPr lang="en-US" sz="4800" dirty="0" smtClean="0"/>
              <a:t>If </a:t>
            </a:r>
            <a:r>
              <a:rPr lang="en-US" sz="4800" dirty="0"/>
              <a:t>your child is verbal remember to take what he/she gives you and expand on </a:t>
            </a:r>
            <a:r>
              <a:rPr lang="en-US" sz="4800" dirty="0" smtClean="0"/>
              <a:t>it/</a:t>
            </a:r>
            <a:r>
              <a:rPr lang="es-PR" sz="4800" dirty="0" smtClean="0">
                <a:solidFill>
                  <a:srgbClr val="FF0000"/>
                </a:solidFill>
              </a:rPr>
              <a:t>Si su estudiante es verbal, recuerde tomar lo que le da y expandirlo.</a:t>
            </a:r>
          </a:p>
          <a:p>
            <a:pPr marL="0" lvl="0" indent="-228600" defTabSz="914400">
              <a:lnSpc>
                <a:spcPct val="110000"/>
              </a:lnSpc>
              <a:spcBef>
                <a:spcPts val="1200"/>
              </a:spcBef>
              <a:spcAft>
                <a:spcPts val="0"/>
              </a:spcAft>
              <a:buSzPct val="100000"/>
              <a:buFont typeface="Arial" panose="020B0604020202020204" pitchFamily="34" charset="0"/>
              <a:buChar char="•"/>
            </a:pPr>
            <a:r>
              <a:rPr lang="en-US" sz="4800" dirty="0" smtClean="0"/>
              <a:t>Ex</a:t>
            </a:r>
            <a:r>
              <a:rPr lang="en-US" sz="4800" dirty="0"/>
              <a:t>: If he/she uses one word, respond back to them what they are saying using  2-3 words, if they use 2-3 word    phrases respond back to them what they say using 4-5 word </a:t>
            </a:r>
            <a:r>
              <a:rPr lang="en-US" sz="4800" dirty="0" smtClean="0"/>
              <a:t>sentences/</a:t>
            </a:r>
            <a:r>
              <a:rPr lang="es-PR" sz="4800" dirty="0" smtClean="0">
                <a:solidFill>
                  <a:srgbClr val="FF0000"/>
                </a:solidFill>
              </a:rPr>
              <a:t>Ejemplo: si usa una palabra , responda lo que esta diciendo usando 2-3 palabras, si usa frases de 2-3 palabras, responda lo que dice usando oraciones de 4-5 palabras</a:t>
            </a:r>
            <a:r>
              <a:rPr lang="es-PR" sz="1200" dirty="0" smtClean="0">
                <a:solidFill>
                  <a:srgbClr val="FF0000"/>
                </a:solidFill>
              </a:rPr>
              <a:t>.</a:t>
            </a:r>
            <a:endParaRPr lang="es-PR" sz="1200" dirty="0">
              <a:solidFill>
                <a:srgbClr val="FF0000"/>
              </a:solidFill>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dirty="0"/>
              <a:t>Bedtime </a:t>
            </a:r>
            <a:r>
              <a:rPr lang="en" b="1" dirty="0" smtClean="0"/>
              <a:t>Routine</a:t>
            </a:r>
            <a:br>
              <a:rPr lang="en" b="1" dirty="0" smtClean="0"/>
            </a:br>
            <a:r>
              <a:rPr lang="en" b="1" dirty="0" smtClean="0">
                <a:solidFill>
                  <a:srgbClr val="FF0000"/>
                </a:solidFill>
              </a:rPr>
              <a:t>Rutina antes de acostarse</a:t>
            </a:r>
            <a:endParaRPr b="1" dirty="0">
              <a:solidFill>
                <a:srgbClr val="FF0000"/>
              </a:solidFill>
            </a:endParaRPr>
          </a:p>
        </p:txBody>
      </p:sp>
      <p:sp>
        <p:nvSpPr>
          <p:cNvPr id="121" name="Google Shape;121;p24"/>
          <p:cNvSpPr txBox="1">
            <a:spLocks noGrp="1"/>
          </p:cNvSpPr>
          <p:nvPr>
            <p:ph type="body" idx="1"/>
          </p:nvPr>
        </p:nvSpPr>
        <p:spPr>
          <a:xfrm>
            <a:off x="311700" y="1219200"/>
            <a:ext cx="8520600" cy="3349675"/>
          </a:xfrm>
          <a:prstGeom prst="rect">
            <a:avLst/>
          </a:prstGeom>
        </p:spPr>
        <p:txBody>
          <a:bodyPr spcFirstLastPara="1" wrap="square" lIns="91425" tIns="91425" rIns="91425" bIns="91425" anchor="t" anchorCtr="0">
            <a:normAutofit fontScale="77500" lnSpcReduction="20000"/>
          </a:bodyPr>
          <a:lstStyle/>
          <a:p>
            <a:pPr marL="457200" lvl="0" indent="-317182" algn="l" rtl="0">
              <a:spcBef>
                <a:spcPts val="0"/>
              </a:spcBef>
              <a:spcAft>
                <a:spcPts val="0"/>
              </a:spcAft>
              <a:buSzPct val="100000"/>
              <a:buChar char="●"/>
            </a:pPr>
            <a:r>
              <a:rPr lang="en" dirty="0">
                <a:solidFill>
                  <a:schemeClr val="tx1"/>
                </a:solidFill>
              </a:rPr>
              <a:t>Read books (there are a bunch of electronic book apps) such as epic, </a:t>
            </a:r>
            <a:r>
              <a:rPr lang="en" dirty="0" err="1">
                <a:solidFill>
                  <a:schemeClr val="tx1"/>
                </a:solidFill>
              </a:rPr>
              <a:t>vooks</a:t>
            </a:r>
            <a:r>
              <a:rPr lang="en" dirty="0">
                <a:solidFill>
                  <a:schemeClr val="tx1"/>
                </a:solidFill>
              </a:rPr>
              <a:t> and </a:t>
            </a:r>
            <a:r>
              <a:rPr lang="en" dirty="0" err="1">
                <a:solidFill>
                  <a:schemeClr val="tx1"/>
                </a:solidFill>
              </a:rPr>
              <a:t>sora</a:t>
            </a:r>
            <a:r>
              <a:rPr lang="en" dirty="0">
                <a:solidFill>
                  <a:schemeClr val="tx1"/>
                </a:solidFill>
              </a:rPr>
              <a:t>. Also there are many books that are read aloud on you tube. Do this as a daily routine. Have them choose what book interest’s them if </a:t>
            </a:r>
            <a:r>
              <a:rPr lang="en" dirty="0" smtClean="0">
                <a:solidFill>
                  <a:schemeClr val="tx1"/>
                </a:solidFill>
              </a:rPr>
              <a:t>possible.</a:t>
            </a:r>
          </a:p>
          <a:p>
            <a:pPr marL="457200" lvl="0" indent="-317182" algn="l" rtl="0">
              <a:spcBef>
                <a:spcPts val="0"/>
              </a:spcBef>
              <a:spcAft>
                <a:spcPts val="0"/>
              </a:spcAft>
              <a:buSzPct val="100000"/>
              <a:buChar char="●"/>
            </a:pPr>
            <a:r>
              <a:rPr lang="es-PR" dirty="0" smtClean="0">
                <a:solidFill>
                  <a:srgbClr val="FF0000"/>
                </a:solidFill>
              </a:rPr>
              <a:t>Leer libros (hay un montón de aplicaciones de libros electrónicos) como épico, </a:t>
            </a:r>
            <a:r>
              <a:rPr lang="es-PR" dirty="0" err="1" smtClean="0">
                <a:solidFill>
                  <a:srgbClr val="FF0000"/>
                </a:solidFill>
              </a:rPr>
              <a:t>vooks</a:t>
            </a:r>
            <a:r>
              <a:rPr lang="es-PR" dirty="0" smtClean="0">
                <a:solidFill>
                  <a:srgbClr val="FF0000"/>
                </a:solidFill>
              </a:rPr>
              <a:t> y sora. También hay muchos libros que se leen en voz alta en YouTube. Haga esto como una rutina diaria. Pídale que elijan que libro les interesa, si es posible.</a:t>
            </a:r>
            <a:endParaRPr lang="es-PR" dirty="0" smtClean="0">
              <a:solidFill>
                <a:schemeClr val="tx1"/>
              </a:solidFill>
            </a:endParaRPr>
          </a:p>
          <a:p>
            <a:pPr marL="457200" lvl="0" indent="-317182" algn="l" rtl="0">
              <a:spcBef>
                <a:spcPts val="1200"/>
              </a:spcBef>
              <a:spcAft>
                <a:spcPts val="0"/>
              </a:spcAft>
              <a:buSzPct val="100000"/>
              <a:buChar char="●"/>
            </a:pPr>
            <a:r>
              <a:rPr lang="en" dirty="0" smtClean="0">
                <a:solidFill>
                  <a:schemeClr val="tx1"/>
                </a:solidFill>
              </a:rPr>
              <a:t>Have </a:t>
            </a:r>
            <a:r>
              <a:rPr lang="en" dirty="0">
                <a:solidFill>
                  <a:schemeClr val="tx1"/>
                </a:solidFill>
              </a:rPr>
              <a:t>your child tell you able his/her day with prompts, or tell you about a show they watched, </a:t>
            </a:r>
            <a:r>
              <a:rPr lang="en" dirty="0" smtClean="0"/>
              <a:t>etc</a:t>
            </a:r>
          </a:p>
          <a:p>
            <a:pPr marL="457200" lvl="0" indent="-317182" algn="l" rtl="0">
              <a:spcBef>
                <a:spcPts val="1200"/>
              </a:spcBef>
              <a:spcAft>
                <a:spcPts val="0"/>
              </a:spcAft>
              <a:buSzPct val="100000"/>
              <a:buChar char="●"/>
            </a:pPr>
            <a:r>
              <a:rPr lang="es-PR" dirty="0" smtClean="0">
                <a:solidFill>
                  <a:srgbClr val="FF0000"/>
                </a:solidFill>
              </a:rPr>
              <a:t>Pídale a su estudiante que le cuente su día con indicaciones, o que le cuente sobre un programa que vio, etc.</a:t>
            </a:r>
          </a:p>
          <a:p>
            <a:pPr marL="457200" lvl="0" indent="-317182" algn="l" rtl="0">
              <a:spcBef>
                <a:spcPts val="1200"/>
              </a:spcBef>
              <a:spcAft>
                <a:spcPts val="0"/>
              </a:spcAft>
              <a:buSzPct val="100000"/>
              <a:buChar char="●"/>
            </a:pPr>
            <a:r>
              <a:rPr lang="en" dirty="0" smtClean="0">
                <a:solidFill>
                  <a:schemeClr val="tx1"/>
                </a:solidFill>
              </a:rPr>
              <a:t>Bath </a:t>
            </a:r>
            <a:r>
              <a:rPr lang="en" dirty="0">
                <a:solidFill>
                  <a:schemeClr val="tx1"/>
                </a:solidFill>
              </a:rPr>
              <a:t>time- Identify associated vocabulary and concepts (ex: soap, towel, wash, body parts, hot/cold, wet/dry, etc</a:t>
            </a:r>
            <a:r>
              <a:rPr lang="en" dirty="0" smtClean="0">
                <a:solidFill>
                  <a:schemeClr val="tx1"/>
                </a:solidFill>
              </a:rPr>
              <a:t>.)</a:t>
            </a:r>
          </a:p>
          <a:p>
            <a:pPr marL="457200" lvl="0" indent="-317182" algn="l" rtl="0">
              <a:spcBef>
                <a:spcPts val="1200"/>
              </a:spcBef>
              <a:spcAft>
                <a:spcPts val="0"/>
              </a:spcAft>
              <a:buSzPct val="100000"/>
              <a:buChar char="●"/>
            </a:pPr>
            <a:r>
              <a:rPr lang="es-PR" dirty="0" smtClean="0">
                <a:solidFill>
                  <a:srgbClr val="FF0000"/>
                </a:solidFill>
              </a:rPr>
              <a:t>Hora del baño: identifica el vocabulario y los conceptos asociados (por ejemplo: jabón, toalla, lavado, partes del cuerpo, frio / calor, húmedo / seco, etc.)</a:t>
            </a:r>
          </a:p>
          <a:p>
            <a:pPr marL="457200" lvl="0" indent="-317182" algn="l" rtl="0">
              <a:spcBef>
                <a:spcPts val="1200"/>
              </a:spcBef>
              <a:spcAft>
                <a:spcPts val="0"/>
              </a:spcAft>
              <a:buSzPct val="100000"/>
              <a:buChar char="●"/>
            </a:pPr>
            <a:r>
              <a:rPr lang="en" dirty="0" smtClean="0">
                <a:solidFill>
                  <a:schemeClr val="tx1"/>
                </a:solidFill>
              </a:rPr>
              <a:t>Pajamas- </a:t>
            </a:r>
            <a:r>
              <a:rPr lang="en" dirty="0">
                <a:solidFill>
                  <a:schemeClr val="tx1"/>
                </a:solidFill>
              </a:rPr>
              <a:t>Have the child identify what pajamas he/she wants to wear</a:t>
            </a:r>
            <a:r>
              <a:rPr lang="en" dirty="0" smtClean="0">
                <a:solidFill>
                  <a:schemeClr val="tx1"/>
                </a:solidFill>
              </a:rPr>
              <a:t>.</a:t>
            </a:r>
          </a:p>
          <a:p>
            <a:pPr marL="457200" lvl="0" indent="-317182" algn="l" rtl="0">
              <a:spcBef>
                <a:spcPts val="1200"/>
              </a:spcBef>
              <a:spcAft>
                <a:spcPts val="0"/>
              </a:spcAft>
              <a:buSzPct val="100000"/>
              <a:buChar char="●"/>
            </a:pPr>
            <a:r>
              <a:rPr lang="es-PR" dirty="0" smtClean="0">
                <a:solidFill>
                  <a:srgbClr val="FF0000"/>
                </a:solidFill>
              </a:rPr>
              <a:t>Pijamas – Haga que el niño identifique que pijama quiere usar.</a:t>
            </a:r>
            <a:endParaRPr lang="es-PR"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title"/>
          </p:nvPr>
        </p:nvSpPr>
        <p:spPr>
          <a:xfrm>
            <a:off x="311700" y="332509"/>
            <a:ext cx="8520600" cy="685216"/>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dirty="0" smtClean="0"/>
              <a:t>Resources</a:t>
            </a:r>
            <a:br>
              <a:rPr lang="en" b="1" dirty="0" smtClean="0"/>
            </a:br>
            <a:r>
              <a:rPr lang="en" b="1" dirty="0" smtClean="0">
                <a:solidFill>
                  <a:srgbClr val="FF0000"/>
                </a:solidFill>
              </a:rPr>
              <a:t>REcursos</a:t>
            </a:r>
            <a:endParaRPr b="1" dirty="0">
              <a:solidFill>
                <a:srgbClr val="FF0000"/>
              </a:solidFill>
            </a:endParaRPr>
          </a:p>
        </p:txBody>
      </p:sp>
      <p:sp>
        <p:nvSpPr>
          <p:cNvPr id="127" name="Google Shape;127;p25"/>
          <p:cNvSpPr txBox="1">
            <a:spLocks noGrp="1"/>
          </p:cNvSpPr>
          <p:nvPr>
            <p:ph type="body" idx="1"/>
          </p:nvPr>
        </p:nvSpPr>
        <p:spPr>
          <a:xfrm>
            <a:off x="311700" y="1017724"/>
            <a:ext cx="8520600" cy="3604725"/>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en" u="sng" dirty="0">
                <a:solidFill>
                  <a:schemeClr val="hlink"/>
                </a:solidFill>
                <a:hlinkClick r:id="rId3"/>
              </a:rPr>
              <a:t>Online Courses - TSLAT</a:t>
            </a:r>
            <a:r>
              <a:rPr lang="en" dirty="0"/>
              <a:t>- </a:t>
            </a:r>
            <a:r>
              <a:rPr lang="en" dirty="0">
                <a:solidFill>
                  <a:schemeClr val="tx1"/>
                </a:solidFill>
              </a:rPr>
              <a:t>This resource has hundreds of hours or webinar based training on how to educate and foster communication for children on the Autism spectrum. There are resources for teachers and parents</a:t>
            </a:r>
            <a:r>
              <a:rPr lang="en" dirty="0" smtClean="0">
                <a:solidFill>
                  <a:schemeClr val="tx1"/>
                </a:solidFill>
              </a:rPr>
              <a:t>. Also </a:t>
            </a:r>
            <a:r>
              <a:rPr lang="en" dirty="0">
                <a:solidFill>
                  <a:schemeClr val="tx1"/>
                </a:solidFill>
              </a:rPr>
              <a:t>contains a number of training videos in Spanish</a:t>
            </a:r>
            <a:r>
              <a:rPr lang="en" dirty="0" smtClean="0">
                <a:solidFill>
                  <a:schemeClr val="tx1"/>
                </a:solidFill>
              </a:rPr>
              <a:t>.</a:t>
            </a:r>
          </a:p>
          <a:p>
            <a:pPr marL="0" lvl="0" indent="0" algn="l" rtl="0">
              <a:spcBef>
                <a:spcPts val="0"/>
              </a:spcBef>
              <a:spcAft>
                <a:spcPts val="0"/>
              </a:spcAft>
              <a:buNone/>
            </a:pPr>
            <a:r>
              <a:rPr lang="es-PR" dirty="0" smtClean="0">
                <a:solidFill>
                  <a:srgbClr val="FF0000"/>
                </a:solidFill>
              </a:rPr>
              <a:t>Este recurso tiene cientos de horas o capacitación basada en seminarios web sobre como educar y fomentar la comunicación para los niños en el espectro del autismo.  Hay recursos para maestros y padres. También contiene varios videos de capacitación en Español.</a:t>
            </a:r>
          </a:p>
          <a:p>
            <a:pPr marL="0" lvl="0" indent="0" algn="l" rtl="0">
              <a:spcBef>
                <a:spcPts val="1200"/>
              </a:spcBef>
              <a:spcAft>
                <a:spcPts val="0"/>
              </a:spcAft>
              <a:buNone/>
            </a:pPr>
            <a:r>
              <a:rPr lang="en" u="sng" dirty="0" smtClean="0">
                <a:solidFill>
                  <a:schemeClr val="tx1"/>
                </a:solidFill>
              </a:rPr>
              <a:t>Tips </a:t>
            </a:r>
            <a:r>
              <a:rPr lang="en" u="sng" dirty="0">
                <a:solidFill>
                  <a:schemeClr val="tx1"/>
                </a:solidFill>
              </a:rPr>
              <a:t>for creating language rich activities out of everyday activities in the home </a:t>
            </a:r>
            <a:r>
              <a:rPr lang="en" dirty="0">
                <a:solidFill>
                  <a:schemeClr val="tx1"/>
                </a:solidFill>
              </a:rPr>
              <a:t>(linked </a:t>
            </a:r>
            <a:r>
              <a:rPr lang="en" dirty="0" smtClean="0">
                <a:solidFill>
                  <a:schemeClr val="tx1"/>
                </a:solidFill>
              </a:rPr>
              <a:t>below.) </a:t>
            </a:r>
            <a:r>
              <a:rPr lang="es-PR" dirty="0" smtClean="0">
                <a:solidFill>
                  <a:srgbClr val="0070C0"/>
                </a:solidFill>
              </a:rPr>
              <a:t>Consejos para crear actividades ricas en lenguaje a partir de las actividades diarias en el hogar (enlace a continuación)</a:t>
            </a:r>
            <a:r>
              <a:rPr lang="en" dirty="0" smtClean="0">
                <a:solidFill>
                  <a:srgbClr val="0070C0"/>
                </a:solidFill>
              </a:rPr>
              <a:t>  </a:t>
            </a:r>
            <a:r>
              <a:rPr lang="en" u="sng" dirty="0">
                <a:hlinkClick r:id="rId4"/>
              </a:rPr>
              <a:t>https://</a:t>
            </a:r>
            <a:r>
              <a:rPr lang="en" u="sng" dirty="0" smtClean="0">
                <a:hlinkClick r:id="rId4"/>
              </a:rPr>
              <a:t>documentcloud.adobe.com/link/track?uri=urn:aaid:scds:US:f7072150-5324-4ebc-bee3-2b7e70cf7add</a:t>
            </a:r>
            <a:endParaRPr lang="en" u="sng" dirty="0" smtClean="0"/>
          </a:p>
          <a:p>
            <a:pPr marL="0" lvl="0" indent="0" algn="l" rtl="0">
              <a:spcBef>
                <a:spcPts val="1200"/>
              </a:spcBef>
              <a:spcAft>
                <a:spcPts val="0"/>
              </a:spcAft>
              <a:buNone/>
            </a:pPr>
            <a:r>
              <a:rPr lang="en" u="sng" dirty="0" smtClean="0">
                <a:solidFill>
                  <a:schemeClr val="tx1"/>
                </a:solidFill>
              </a:rPr>
              <a:t>Speech </a:t>
            </a:r>
            <a:r>
              <a:rPr lang="en" u="sng" dirty="0">
                <a:solidFill>
                  <a:schemeClr val="tx1"/>
                </a:solidFill>
              </a:rPr>
              <a:t>practice handout for parents-Engaging activities for carry-over practice </a:t>
            </a:r>
            <a:r>
              <a:rPr lang="en" dirty="0">
                <a:solidFill>
                  <a:schemeClr val="tx1"/>
                </a:solidFill>
              </a:rPr>
              <a:t>(linked below) </a:t>
            </a:r>
            <a:r>
              <a:rPr lang="es-PR" dirty="0" smtClean="0">
                <a:solidFill>
                  <a:srgbClr val="0070C0"/>
                </a:solidFill>
              </a:rPr>
              <a:t>Folleto de practica del habla para padres: actividades atractivas para la practica de transferencia (enlace a continuación.) </a:t>
            </a:r>
            <a:r>
              <a:rPr lang="en" u="sng" dirty="0" smtClean="0">
                <a:solidFill>
                  <a:schemeClr val="hlink"/>
                </a:solidFill>
                <a:hlinkClick r:id="rId5"/>
              </a:rPr>
              <a:t>https</a:t>
            </a:r>
            <a:r>
              <a:rPr lang="en" u="sng" dirty="0">
                <a:solidFill>
                  <a:schemeClr val="hlink"/>
                </a:solidFill>
                <a:hlinkClick r:id="rId5"/>
              </a:rPr>
              <a:t>://www.teacherspayteachers.com/Product/Parent-Handout-Speech-Practice-On-The-Go-3075616?aref=bs9q4669</a:t>
            </a:r>
            <a:endParaRPr dirty="0"/>
          </a:p>
          <a:p>
            <a:pPr marL="0" lvl="0" indent="0" algn="l" rtl="0">
              <a:spcBef>
                <a:spcPts val="1200"/>
              </a:spcBef>
              <a:spcAft>
                <a:spcPts val="0"/>
              </a:spcAft>
              <a:buNone/>
            </a:pPr>
            <a:endParaRPr dirty="0"/>
          </a:p>
          <a:p>
            <a:pPr marL="0" lvl="0" indent="0" algn="l" rtl="0">
              <a:spcBef>
                <a:spcPts val="1200"/>
              </a:spcBef>
              <a:spcAft>
                <a:spcPts val="1200"/>
              </a:spcAft>
              <a:buNone/>
            </a:pPr>
            <a:endParaRP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title"/>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dirty="0"/>
              <a:t>Resources</a:t>
            </a:r>
            <a:endParaRPr b="1" dirty="0"/>
          </a:p>
        </p:txBody>
      </p:sp>
      <p:sp>
        <p:nvSpPr>
          <p:cNvPr id="127" name="Google Shape;127;p25"/>
          <p:cNvSpPr txBox="1">
            <a:spLocks noGrp="1"/>
          </p:cNvSpPr>
          <p:nvPr>
            <p:ph type="body" idx="1"/>
          </p:nvPr>
        </p:nvSpPr>
        <p:spPr>
          <a:xfrm>
            <a:off x="311700" y="1017724"/>
            <a:ext cx="8520600" cy="3604725"/>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None/>
            </a:pPr>
            <a:r>
              <a:rPr lang="en" u="sng" dirty="0" smtClean="0">
                <a:solidFill>
                  <a:schemeClr val="tx1"/>
                </a:solidFill>
              </a:rPr>
              <a:t>Speech </a:t>
            </a:r>
            <a:r>
              <a:rPr lang="en" u="sng" dirty="0">
                <a:solidFill>
                  <a:schemeClr val="tx1"/>
                </a:solidFill>
              </a:rPr>
              <a:t>therapy home handout</a:t>
            </a:r>
            <a:r>
              <a:rPr lang="en" dirty="0">
                <a:solidFill>
                  <a:schemeClr val="tx1"/>
                </a:solidFill>
              </a:rPr>
              <a:t> (linked below) </a:t>
            </a:r>
            <a:r>
              <a:rPr lang="es-PR" u="sng" dirty="0" smtClean="0">
                <a:solidFill>
                  <a:srgbClr val="0070C0"/>
                </a:solidFill>
              </a:rPr>
              <a:t>Folleto de terapia del habla para el hogar </a:t>
            </a:r>
            <a:r>
              <a:rPr lang="es-PR" dirty="0" smtClean="0">
                <a:solidFill>
                  <a:srgbClr val="0070C0"/>
                </a:solidFill>
              </a:rPr>
              <a:t>(vinculado a continuación.)</a:t>
            </a:r>
            <a:r>
              <a:rPr lang="es-PR" dirty="0" smtClean="0"/>
              <a:t> </a:t>
            </a:r>
            <a:r>
              <a:rPr lang="en" u="sng" dirty="0" smtClean="0">
                <a:solidFill>
                  <a:schemeClr val="hlink"/>
                </a:solidFill>
                <a:hlinkClick r:id="rId3"/>
              </a:rPr>
              <a:t>https</a:t>
            </a:r>
            <a:r>
              <a:rPr lang="en" u="sng" dirty="0">
                <a:solidFill>
                  <a:schemeClr val="hlink"/>
                </a:solidFill>
                <a:hlinkClick r:id="rId3"/>
              </a:rPr>
              <a:t>://www.teacherspayteachers.com/Product/Speech-Therapy-Home-Handouts-FREE-5322250</a:t>
            </a:r>
            <a:endParaRPr dirty="0"/>
          </a:p>
          <a:p>
            <a:pPr marL="0" lvl="0" indent="0" algn="l" rtl="0">
              <a:spcBef>
                <a:spcPts val="1200"/>
              </a:spcBef>
              <a:spcAft>
                <a:spcPts val="0"/>
              </a:spcAft>
              <a:buNone/>
            </a:pPr>
            <a:r>
              <a:rPr lang="en" dirty="0">
                <a:solidFill>
                  <a:schemeClr val="tx1"/>
                </a:solidFill>
              </a:rPr>
              <a:t>Social skills lessons and activities- Facial expressions, emotions, etc</a:t>
            </a:r>
            <a:r>
              <a:rPr lang="en" dirty="0"/>
              <a:t>. </a:t>
            </a:r>
            <a:r>
              <a:rPr lang="es-PR" dirty="0" smtClean="0">
                <a:solidFill>
                  <a:srgbClr val="0070C0"/>
                </a:solidFill>
              </a:rPr>
              <a:t>Lecciones y actividades de habilidades sociales - Expresiones faciales, emociones, etc. </a:t>
            </a:r>
            <a:r>
              <a:rPr lang="es-PR" u="sng" dirty="0" err="1" smtClean="0">
                <a:solidFill>
                  <a:srgbClr val="0070C0"/>
                </a:solidFill>
                <a:hlinkClick r:id="rId4"/>
              </a:rPr>
              <a:t>See</a:t>
            </a:r>
            <a:r>
              <a:rPr lang="es-PR" u="sng" dirty="0" smtClean="0">
                <a:solidFill>
                  <a:srgbClr val="0070C0"/>
                </a:solidFill>
                <a:hlinkClick r:id="rId4"/>
              </a:rPr>
              <a:t> </a:t>
            </a:r>
            <a:r>
              <a:rPr lang="en" u="sng" dirty="0" smtClean="0">
                <a:solidFill>
                  <a:schemeClr val="hlink"/>
                </a:solidFill>
                <a:hlinkClick r:id="rId4"/>
              </a:rPr>
              <a:t>Sample </a:t>
            </a:r>
            <a:r>
              <a:rPr lang="en" u="sng" dirty="0">
                <a:solidFill>
                  <a:schemeClr val="hlink"/>
                </a:solidFill>
                <a:hlinkClick r:id="rId4"/>
              </a:rPr>
              <a:t>Lessons Here – SLP Video Intervention Programs</a:t>
            </a:r>
            <a:endParaRPr dirty="0"/>
          </a:p>
          <a:p>
            <a:pPr marL="0" lvl="0" indent="0" algn="l" rtl="0">
              <a:spcBef>
                <a:spcPts val="1200"/>
              </a:spcBef>
              <a:spcAft>
                <a:spcPts val="0"/>
              </a:spcAft>
              <a:buClr>
                <a:schemeClr val="dk1"/>
              </a:buClr>
              <a:buSzPct val="61111"/>
              <a:buFont typeface="Arial"/>
              <a:buNone/>
            </a:pPr>
            <a:r>
              <a:rPr lang="en" dirty="0">
                <a:solidFill>
                  <a:schemeClr val="tx1"/>
                </a:solidFill>
              </a:rPr>
              <a:t>Live skills vocabulary visuals across various </a:t>
            </a:r>
            <a:r>
              <a:rPr lang="en" dirty="0" smtClean="0">
                <a:solidFill>
                  <a:schemeClr val="tx1"/>
                </a:solidFill>
              </a:rPr>
              <a:t>categories. </a:t>
            </a:r>
            <a:r>
              <a:rPr lang="es-PR" dirty="0" smtClean="0">
                <a:solidFill>
                  <a:srgbClr val="0070C0"/>
                </a:solidFill>
              </a:rPr>
              <a:t>Visuales de vocabulario de habilidades en vivo en varias categorías. </a:t>
            </a:r>
            <a:r>
              <a:rPr lang="en" u="sng" dirty="0" smtClean="0">
                <a:solidFill>
                  <a:srgbClr val="EF2757"/>
                </a:solidFill>
                <a:hlinkClick r:id="rId5">
                  <a:extLst>
                    <a:ext uri="{A12FA001-AC4F-418D-AE19-62706E023703}">
                      <ahyp:hlinkClr xmlns="" xmlns:ahyp="http://schemas.microsoft.com/office/drawing/2018/hyperlinkcolor" val="tx"/>
                    </a:ext>
                  </a:extLst>
                </a:hlinkClick>
              </a:rPr>
              <a:t>https</a:t>
            </a:r>
            <a:r>
              <a:rPr lang="en" u="sng" dirty="0">
                <a:solidFill>
                  <a:srgbClr val="EF2757"/>
                </a:solidFill>
                <a:hlinkClick r:id="rId5">
                  <a:extLst>
                    <a:ext uri="{A12FA001-AC4F-418D-AE19-62706E023703}">
                      <ahyp:hlinkClr xmlns="" xmlns:ahyp="http://schemas.microsoft.com/office/drawing/2018/hyperlinkcolor" val="tx"/>
                    </a:ext>
                  </a:extLst>
                </a:hlinkClick>
              </a:rPr>
              <a:t>://www.teacherspayteachers.com/FreeDownload/FREE-Life-Skills-Vocabulary-File-Folders-5322493</a:t>
            </a:r>
            <a:endParaRPr dirty="0">
              <a:solidFill>
                <a:srgbClr val="EF2757"/>
              </a:solidFill>
            </a:endParaRPr>
          </a:p>
          <a:p>
            <a:pPr marL="0" lvl="0" indent="0" algn="l" rtl="0">
              <a:spcBef>
                <a:spcPts val="1200"/>
              </a:spcBef>
              <a:spcAft>
                <a:spcPts val="0"/>
              </a:spcAft>
              <a:buNone/>
            </a:pPr>
            <a:endParaRPr dirty="0"/>
          </a:p>
          <a:p>
            <a:pPr marL="0" lvl="0" indent="0" algn="l" rtl="0">
              <a:spcBef>
                <a:spcPts val="1200"/>
              </a:spcBef>
              <a:spcAft>
                <a:spcPts val="1200"/>
              </a:spcAft>
              <a:buNone/>
            </a:pPr>
            <a:endParaRPr dirty="0"/>
          </a:p>
        </p:txBody>
      </p:sp>
    </p:spTree>
    <p:extLst>
      <p:ext uri="{BB962C8B-B14F-4D97-AF65-F5344CB8AC3E}">
        <p14:creationId xmlns:p14="http://schemas.microsoft.com/office/powerpoint/2010/main" val="34184024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sz="2200" b="1" dirty="0"/>
              <a:t>Resources </a:t>
            </a:r>
            <a:r>
              <a:rPr lang="en" sz="2200" b="1" dirty="0" smtClean="0"/>
              <a:t>continued</a:t>
            </a:r>
            <a:br>
              <a:rPr lang="en" sz="2200" b="1" dirty="0" smtClean="0"/>
            </a:br>
            <a:r>
              <a:rPr lang="en" sz="2200" b="1" dirty="0" smtClean="0">
                <a:solidFill>
                  <a:srgbClr val="FF0000"/>
                </a:solidFill>
              </a:rPr>
              <a:t>Continuacion de recursos</a:t>
            </a:r>
            <a:endParaRPr sz="2200" b="1" dirty="0">
              <a:solidFill>
                <a:srgbClr val="FF0000"/>
              </a:solidFill>
            </a:endParaRPr>
          </a:p>
        </p:txBody>
      </p:sp>
      <p:sp>
        <p:nvSpPr>
          <p:cNvPr id="133" name="Google Shape;133;p26"/>
          <p:cNvSpPr txBox="1">
            <a:spLocks noGrp="1"/>
          </p:cNvSpPr>
          <p:nvPr>
            <p:ph type="body" idx="1"/>
          </p:nvPr>
        </p:nvSpPr>
        <p:spPr>
          <a:xfrm>
            <a:off x="173525" y="1059400"/>
            <a:ext cx="8520600" cy="3362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dirty="0">
                <a:solidFill>
                  <a:schemeClr val="tx1"/>
                </a:solidFill>
              </a:rPr>
              <a:t>K-12 Learning resources English and Spanish </a:t>
            </a:r>
            <a:r>
              <a:rPr lang="en" dirty="0" smtClean="0">
                <a:solidFill>
                  <a:schemeClr val="tx1"/>
                </a:solidFill>
              </a:rPr>
              <a:t>Versions/</a:t>
            </a:r>
            <a:r>
              <a:rPr lang="es-PR" dirty="0" smtClean="0">
                <a:solidFill>
                  <a:srgbClr val="0070C0"/>
                </a:solidFill>
              </a:rPr>
              <a:t>Recursos de aprendizaje K-12 Versiones en Ingles y Español. </a:t>
            </a:r>
            <a:r>
              <a:rPr lang="en" u="sng" dirty="0" smtClean="0">
                <a:solidFill>
                  <a:srgbClr val="EF2757"/>
                </a:solidFill>
                <a:hlinkClick r:id="rId3">
                  <a:extLst>
                    <a:ext uri="{A12FA001-AC4F-418D-AE19-62706E023703}">
                      <ahyp:hlinkClr xmlns="" xmlns:ahyp="http://schemas.microsoft.com/office/drawing/2018/hyperlinkcolor" val="tx"/>
                    </a:ext>
                  </a:extLst>
                </a:hlinkClick>
              </a:rPr>
              <a:t>https</a:t>
            </a:r>
            <a:r>
              <a:rPr lang="en" u="sng" dirty="0">
                <a:solidFill>
                  <a:srgbClr val="EF2757"/>
                </a:solidFill>
                <a:hlinkClick r:id="rId3">
                  <a:extLst>
                    <a:ext uri="{A12FA001-AC4F-418D-AE19-62706E023703}">
                      <ahyp:hlinkClr xmlns="" xmlns:ahyp="http://schemas.microsoft.com/office/drawing/2018/hyperlinkcolor" val="tx"/>
                    </a:ext>
                  </a:extLst>
                </a:hlinkClick>
              </a:rPr>
              <a:t>://kera.pbslearningmedia.org/collection/recursos-de-prek-12/</a:t>
            </a:r>
            <a:endParaRPr dirty="0">
              <a:solidFill>
                <a:srgbClr val="EF2757"/>
              </a:solidFill>
            </a:endParaRPr>
          </a:p>
          <a:p>
            <a:pPr marL="0" lvl="0" indent="0" algn="l" rtl="0">
              <a:spcBef>
                <a:spcPts val="1200"/>
              </a:spcBef>
              <a:spcAft>
                <a:spcPts val="0"/>
              </a:spcAft>
              <a:buClr>
                <a:schemeClr val="dk1"/>
              </a:buClr>
              <a:buSzPts val="1100"/>
              <a:buFont typeface="Arial"/>
              <a:buNone/>
            </a:pPr>
            <a:r>
              <a:rPr lang="en" u="sng" dirty="0">
                <a:hlinkClick r:id="rId4"/>
              </a:rPr>
              <a:t>Family Engagement Parent </a:t>
            </a:r>
            <a:r>
              <a:rPr lang="en" u="sng" dirty="0" smtClean="0">
                <a:hlinkClick r:id="rId4"/>
              </a:rPr>
              <a:t>Resources</a:t>
            </a:r>
            <a:r>
              <a:rPr lang="en" u="sng" dirty="0" smtClean="0"/>
              <a:t>/Recursos para Padres de Participacion Familiar </a:t>
            </a:r>
            <a:endParaRPr dirty="0"/>
          </a:p>
          <a:p>
            <a:pPr marL="0" lvl="0" indent="0" algn="l" rtl="0">
              <a:spcBef>
                <a:spcPts val="1200"/>
              </a:spcBef>
              <a:spcAft>
                <a:spcPts val="0"/>
              </a:spcAft>
              <a:buClr>
                <a:schemeClr val="dk1"/>
              </a:buClr>
              <a:buSzPts val="1100"/>
              <a:buFont typeface="Arial"/>
              <a:buNone/>
            </a:pPr>
            <a:r>
              <a:rPr lang="en" u="sng" dirty="0">
                <a:solidFill>
                  <a:schemeClr val="hlink"/>
                </a:solidFill>
                <a:hlinkClick r:id="rId5"/>
              </a:rPr>
              <a:t>1 Million FREE Worksheets for </a:t>
            </a:r>
            <a:r>
              <a:rPr lang="en" u="sng" dirty="0" smtClean="0">
                <a:solidFill>
                  <a:schemeClr val="hlink"/>
                </a:solidFill>
                <a:hlinkClick r:id="rId5"/>
              </a:rPr>
              <a:t>Kids</a:t>
            </a:r>
            <a:r>
              <a:rPr lang="en" u="sng" dirty="0" smtClean="0"/>
              <a:t>/1 millon de hojas de trabajo GRATIS para ninos</a:t>
            </a:r>
            <a:endParaRPr dirty="0"/>
          </a:p>
          <a:p>
            <a:pPr marL="0" lvl="0" indent="0" algn="l" rtl="0">
              <a:spcBef>
                <a:spcPts val="1200"/>
              </a:spcBef>
              <a:spcAft>
                <a:spcPts val="0"/>
              </a:spcAft>
              <a:buClr>
                <a:schemeClr val="dk1"/>
              </a:buClr>
              <a:buSzPts val="1100"/>
              <a:buFont typeface="Arial"/>
              <a:buNone/>
            </a:pPr>
            <a:r>
              <a:rPr lang="en" u="sng" dirty="0">
                <a:solidFill>
                  <a:srgbClr val="EF2757"/>
                </a:solidFill>
                <a:hlinkClick r:id="rId6">
                  <a:extLst>
                    <a:ext uri="{A12FA001-AC4F-418D-AE19-62706E023703}">
                      <ahyp:hlinkClr xmlns="" xmlns:ahyp="http://schemas.microsoft.com/office/drawing/2018/hyperlinkcolor" val="tx"/>
                    </a:ext>
                  </a:extLst>
                </a:hlinkClick>
              </a:rPr>
              <a:t>Educational Resources for Special </a:t>
            </a:r>
            <a:r>
              <a:rPr lang="en" u="sng" dirty="0" smtClean="0">
                <a:solidFill>
                  <a:srgbClr val="EF2757"/>
                </a:solidFill>
                <a:hlinkClick r:id="rId6">
                  <a:extLst>
                    <a:ext uri="{A12FA001-AC4F-418D-AE19-62706E023703}">
                      <ahyp:hlinkClr xmlns="" xmlns:ahyp="http://schemas.microsoft.com/office/drawing/2018/hyperlinkcolor" val="tx"/>
                    </a:ext>
                  </a:extLst>
                </a:hlinkClick>
              </a:rPr>
              <a:t>Needs</a:t>
            </a:r>
            <a:r>
              <a:rPr lang="es-PR" u="sng" dirty="0" smtClean="0"/>
              <a:t>/Recursos educativos para necesidades especiales</a:t>
            </a:r>
            <a:endParaRPr lang="es-PR" dirty="0" smtClean="0"/>
          </a:p>
          <a:p>
            <a:pPr marL="0" lvl="0" indent="0" algn="l" rtl="0">
              <a:spcBef>
                <a:spcPts val="1200"/>
              </a:spcBef>
              <a:spcAft>
                <a:spcPts val="0"/>
              </a:spcAft>
              <a:buClr>
                <a:schemeClr val="dk1"/>
              </a:buClr>
              <a:buSzPts val="1100"/>
              <a:buFont typeface="Arial"/>
              <a:buNone/>
            </a:pPr>
            <a:r>
              <a:rPr lang="en" u="sng" dirty="0" smtClean="0">
                <a:solidFill>
                  <a:srgbClr val="EF2757"/>
                </a:solidFill>
                <a:hlinkClick r:id="rId7">
                  <a:extLst>
                    <a:ext uri="{A12FA001-AC4F-418D-AE19-62706E023703}">
                      <ahyp:hlinkClr xmlns="" xmlns:ahyp="http://schemas.microsoft.com/office/drawing/2018/hyperlinkcolor" val="tx"/>
                    </a:ext>
                  </a:extLst>
                </a:hlinkClick>
              </a:rPr>
              <a:t>Autism </a:t>
            </a:r>
            <a:r>
              <a:rPr lang="en" u="sng" dirty="0">
                <a:solidFill>
                  <a:srgbClr val="EF2757"/>
                </a:solidFill>
                <a:hlinkClick r:id="rId7">
                  <a:extLst>
                    <a:ext uri="{A12FA001-AC4F-418D-AE19-62706E023703}">
                      <ahyp:hlinkClr xmlns="" xmlns:ahyp="http://schemas.microsoft.com/office/drawing/2018/hyperlinkcolor" val="tx"/>
                    </a:ext>
                  </a:extLst>
                </a:hlinkClick>
              </a:rPr>
              <a:t>Language </a:t>
            </a:r>
            <a:r>
              <a:rPr lang="en" u="sng" dirty="0" smtClean="0">
                <a:solidFill>
                  <a:srgbClr val="EF2757"/>
                </a:solidFill>
                <a:hlinkClick r:id="rId7">
                  <a:extLst>
                    <a:ext uri="{A12FA001-AC4F-418D-AE19-62706E023703}">
                      <ahyp:hlinkClr xmlns="" xmlns:ahyp="http://schemas.microsoft.com/office/drawing/2018/hyperlinkcolor" val="tx"/>
                    </a:ext>
                  </a:extLst>
                </a:hlinkClick>
              </a:rPr>
              <a:t>Strategies</a:t>
            </a:r>
            <a:r>
              <a:rPr lang="es-PR" u="sng" dirty="0" smtClean="0"/>
              <a:t>/Estrategias del lenguaje para el autismo</a:t>
            </a:r>
            <a:endParaRPr lang="es-PR" dirty="0" smtClean="0"/>
          </a:p>
          <a:p>
            <a:pPr marL="0" lvl="0" indent="0" algn="l" rtl="0">
              <a:spcBef>
                <a:spcPts val="1200"/>
              </a:spcBef>
              <a:spcAft>
                <a:spcPts val="0"/>
              </a:spcAft>
              <a:buClr>
                <a:schemeClr val="dk1"/>
              </a:buClr>
              <a:buSzPts val="1100"/>
              <a:buFont typeface="Arial"/>
              <a:buNone/>
            </a:pPr>
            <a:r>
              <a:rPr lang="en" u="sng" dirty="0" smtClean="0">
                <a:solidFill>
                  <a:srgbClr val="EF2757"/>
                </a:solidFill>
                <a:hlinkClick r:id="rId8">
                  <a:extLst>
                    <a:ext uri="{A12FA001-AC4F-418D-AE19-62706E023703}">
                      <ahyp:hlinkClr xmlns="" xmlns:ahyp="http://schemas.microsoft.com/office/drawing/2018/hyperlinkcolor" val="tx"/>
                    </a:ext>
                  </a:extLst>
                </a:hlinkClick>
              </a:rPr>
              <a:t>Autism </a:t>
            </a:r>
            <a:r>
              <a:rPr lang="en" u="sng" dirty="0">
                <a:solidFill>
                  <a:srgbClr val="EF2757"/>
                </a:solidFill>
                <a:hlinkClick r:id="rId8">
                  <a:extLst>
                    <a:ext uri="{A12FA001-AC4F-418D-AE19-62706E023703}">
                      <ahyp:hlinkClr xmlns="" xmlns:ahyp="http://schemas.microsoft.com/office/drawing/2018/hyperlinkcolor" val="tx"/>
                    </a:ext>
                  </a:extLst>
                </a:hlinkClick>
              </a:rPr>
              <a:t>Resources- Picture Cards, Worksheets</a:t>
            </a:r>
            <a:r>
              <a:rPr lang="en" u="sng" dirty="0" smtClean="0">
                <a:solidFill>
                  <a:srgbClr val="EF2757"/>
                </a:solidFill>
                <a:hlinkClick r:id="rId8">
                  <a:extLst>
                    <a:ext uri="{A12FA001-AC4F-418D-AE19-62706E023703}">
                      <ahyp:hlinkClr xmlns="" xmlns:ahyp="http://schemas.microsoft.com/office/drawing/2018/hyperlinkcolor" val="tx"/>
                    </a:ext>
                  </a:extLst>
                </a:hlinkClick>
              </a:rPr>
              <a:t>, Activities</a:t>
            </a:r>
            <a:r>
              <a:rPr lang="es-PR" u="sng" dirty="0" smtClean="0"/>
              <a:t>/Recursos para el Autismo – Tarjetas con Imágenes, Hojas de Trabajo, Actividades</a:t>
            </a:r>
            <a:endParaRPr lang="es-PR" dirty="0" smtClean="0"/>
          </a:p>
          <a:p>
            <a:pPr marL="0" lvl="0" indent="0" algn="l" rtl="0">
              <a:spcBef>
                <a:spcPts val="1200"/>
              </a:spcBef>
              <a:spcAft>
                <a:spcPts val="1200"/>
              </a:spcAft>
              <a:buClr>
                <a:schemeClr val="dk1"/>
              </a:buClr>
              <a:buSzPts val="1100"/>
              <a:buFont typeface="Arial"/>
              <a:buNone/>
            </a:pPr>
            <a:endParaRPr dirty="0"/>
          </a:p>
        </p:txBody>
      </p:sp>
      <p:sp>
        <p:nvSpPr>
          <p:cNvPr id="4" name="Rectangle 3"/>
          <p:cNvSpPr>
            <a:spLocks noChangeArrowheads="1"/>
          </p:cNvSpPr>
          <p:nvPr/>
        </p:nvSpPr>
        <p:spPr bwMode="auto">
          <a:xfrm>
            <a:off x="0" y="0"/>
            <a:ext cx="9144000" cy="45720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PR" sz="2100" b="0" i="0" u="none" strike="noStrike" cap="none" normalizeH="0" baseline="0" smtClean="0">
                <a:ln>
                  <a:noFill/>
                </a:ln>
                <a:solidFill>
                  <a:srgbClr val="202124"/>
                </a:solidFill>
                <a:effectLst/>
                <a:latin typeface="Google Sans"/>
              </a:rPr>
              <a:t>Recursos educativos para necesidades especiales /</a:t>
            </a:r>
            <a:r>
              <a:rPr kumimoji="0" lang="es-ES" altLang="es-PR" sz="600" b="0" i="0" u="none" strike="noStrike" cap="none" normalizeH="0" baseline="0" smtClean="0">
                <a:ln>
                  <a:noFill/>
                </a:ln>
                <a:solidFill>
                  <a:schemeClr val="tx1"/>
                </a:solidFill>
                <a:effectLst/>
              </a:rPr>
              <a:t> </a:t>
            </a:r>
            <a:endParaRPr kumimoji="0" lang="es-ES" altLang="es-PR" sz="1800" b="0" i="0" u="none" strike="noStrike" cap="none" normalizeH="0" baseline="0" smtClean="0">
              <a:ln>
                <a:noFill/>
              </a:ln>
              <a:solidFill>
                <a:schemeClr val="tx1"/>
              </a:solidFill>
              <a:effectLst/>
              <a:latin typeface="Arial" panose="020B0604020202020204" pitchFamily="34" charset="0"/>
            </a:endParaRPr>
          </a:p>
        </p:txBody>
      </p:sp>
      <p:sp>
        <p:nvSpPr>
          <p:cNvPr id="5" name="Rectangle 4"/>
          <p:cNvSpPr>
            <a:spLocks noChangeArrowheads="1"/>
          </p:cNvSpPr>
          <p:nvPr/>
        </p:nvSpPr>
        <p:spPr bwMode="auto">
          <a:xfrm>
            <a:off x="152400" y="152400"/>
            <a:ext cx="9144000" cy="45720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PR" sz="2100" b="0" i="0" u="none" strike="noStrike" cap="none" normalizeH="0" baseline="0" smtClean="0">
                <a:ln>
                  <a:noFill/>
                </a:ln>
                <a:solidFill>
                  <a:srgbClr val="202124"/>
                </a:solidFill>
                <a:effectLst/>
                <a:latin typeface="Google Sans"/>
              </a:rPr>
              <a:t>Estrategias del lenguaje para el autismo</a:t>
            </a:r>
            <a:r>
              <a:rPr kumimoji="0" lang="es-ES" altLang="es-PR" sz="600" b="0" i="0" u="none" strike="noStrike" cap="none" normalizeH="0" baseline="0" smtClean="0">
                <a:ln>
                  <a:noFill/>
                </a:ln>
                <a:solidFill>
                  <a:schemeClr val="tx1"/>
                </a:solidFill>
                <a:effectLst/>
              </a:rPr>
              <a:t> </a:t>
            </a:r>
            <a:endParaRPr kumimoji="0" lang="es-ES" altLang="es-PR" sz="1800" b="0" i="0" u="none" strike="noStrike" cap="none" normalizeH="0" baseline="0" smtClean="0">
              <a:ln>
                <a:noFill/>
              </a:ln>
              <a:solidFill>
                <a:schemeClr val="tx1"/>
              </a:solidFill>
              <a:effectLst/>
              <a:latin typeface="Arial" panose="020B0604020202020204" pitchFamily="34" charset="0"/>
            </a:endParaRPr>
          </a:p>
        </p:txBody>
      </p:sp>
      <p:sp>
        <p:nvSpPr>
          <p:cNvPr id="6" name="Rectangle 5"/>
          <p:cNvSpPr>
            <a:spLocks noChangeArrowheads="1"/>
          </p:cNvSpPr>
          <p:nvPr/>
        </p:nvSpPr>
        <p:spPr bwMode="auto">
          <a:xfrm>
            <a:off x="304800" y="304800"/>
            <a:ext cx="9144000" cy="45720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PR" sz="2100" b="0" i="0" u="none" strike="noStrike" cap="none" normalizeH="0" baseline="0" smtClean="0">
                <a:ln>
                  <a:noFill/>
                </a:ln>
                <a:solidFill>
                  <a:srgbClr val="202124"/>
                </a:solidFill>
                <a:effectLst/>
                <a:latin typeface="Google Sans"/>
              </a:rPr>
              <a:t>Recursos para el autismo: tarjetas con imágenes, hojas de trabajo, actividades</a:t>
            </a:r>
            <a:r>
              <a:rPr kumimoji="0" lang="es-ES" altLang="es-PR" sz="600" b="0" i="0" u="none" strike="noStrike" cap="none" normalizeH="0" baseline="0" smtClean="0">
                <a:ln>
                  <a:noFill/>
                </a:ln>
                <a:solidFill>
                  <a:schemeClr val="tx1"/>
                </a:solidFill>
                <a:effectLst/>
              </a:rPr>
              <a:t> </a:t>
            </a:r>
            <a:endParaRPr kumimoji="0" lang="es-ES" altLang="es-PR" sz="1800" b="0" i="0" u="none" strike="noStrike" cap="none" normalizeH="0" baseline="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Shape 59"/>
        <p:cNvGrpSpPr/>
        <p:nvPr/>
      </p:nvGrpSpPr>
      <p:grpSpPr>
        <a:xfrm>
          <a:off x="0" y="0"/>
          <a:ext cx="0" cy="0"/>
          <a:chOff x="0" y="0"/>
          <a:chExt cx="0" cy="0"/>
        </a:xfrm>
      </p:grpSpPr>
      <p:sp>
        <p:nvSpPr>
          <p:cNvPr id="66" name="Rectangle 65">
            <a:extLst>
              <a:ext uri="{FF2B5EF4-FFF2-40B4-BE49-F238E27FC236}">
                <a16:creationId xmlns:a16="http://schemas.microsoft.com/office/drawing/2014/main" id="{23522FE7-5A29-4EF6-B1EF-2CA55748A7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68" name="Picture 67">
            <a:extLst>
              <a:ext uri="{FF2B5EF4-FFF2-40B4-BE49-F238E27FC236}">
                <a16:creationId xmlns:a16="http://schemas.microsoft.com/office/drawing/2014/main" id="{C2192E09-EBC7-416C-B887-DFF915D7F43D}"/>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70" name="Straight Connector 69">
            <a:extLst>
              <a:ext uri="{FF2B5EF4-FFF2-40B4-BE49-F238E27FC236}">
                <a16:creationId xmlns:a16="http://schemas.microsoft.com/office/drawing/2014/main" id="{2924498D-E084-44BE-A196-CFCE35564350}"/>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14C12901-9FCC-461E-A64A-89B4791235E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0422" y="1385316"/>
            <a:ext cx="7205641"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74" name="Rectangle 73">
            <a:extLst>
              <a:ext uri="{FF2B5EF4-FFF2-40B4-BE49-F238E27FC236}">
                <a16:creationId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Google Shape;60;p14"/>
          <p:cNvSpPr txBox="1">
            <a:spLocks noGrp="1"/>
          </p:cNvSpPr>
          <p:nvPr>
            <p:ph type="title"/>
          </p:nvPr>
        </p:nvSpPr>
        <p:spPr>
          <a:xfrm>
            <a:off x="443345" y="500063"/>
            <a:ext cx="2844461" cy="3923346"/>
          </a:xfrm>
          <a:prstGeom prst="rect">
            <a:avLst/>
          </a:prstGeom>
        </p:spPr>
        <p:txBody>
          <a:bodyPr spcFirstLastPara="1" vert="horz" lIns="91440" tIns="45720" rIns="91440" bIns="45720" rtlCol="0" anchor="ctr" anchorCtr="0">
            <a:noAutofit/>
          </a:bodyPr>
          <a:lstStyle/>
          <a:p>
            <a:pPr marL="0" lvl="0" indent="0" defTabSz="914400">
              <a:spcBef>
                <a:spcPct val="0"/>
              </a:spcBef>
              <a:spcAft>
                <a:spcPts val="0"/>
              </a:spcAft>
            </a:pPr>
            <a:r>
              <a:rPr lang="en-US" b="0" i="0" kern="1200" cap="all" dirty="0">
                <a:solidFill>
                  <a:schemeClr val="tx1"/>
                </a:solidFill>
                <a:effectLst/>
              </a:rPr>
              <a:t>Supporting your child in the era of </a:t>
            </a:r>
            <a:r>
              <a:rPr lang="en-US" b="0" i="0" kern="1200" cap="all" dirty="0" smtClean="0">
                <a:solidFill>
                  <a:schemeClr val="tx1"/>
                </a:solidFill>
                <a:effectLst/>
              </a:rPr>
              <a:t>COVID-19</a:t>
            </a:r>
            <a:br>
              <a:rPr lang="en-US" b="0" i="0" kern="1200" cap="all" dirty="0" smtClean="0">
                <a:solidFill>
                  <a:schemeClr val="tx1"/>
                </a:solidFill>
                <a:effectLst/>
              </a:rPr>
            </a:br>
            <a:r>
              <a:rPr lang="en-US" b="0" i="0" kern="1200" cap="all" dirty="0" smtClean="0">
                <a:solidFill>
                  <a:schemeClr val="tx1"/>
                </a:solidFill>
                <a:effectLst/>
              </a:rPr>
              <a:t/>
            </a:r>
            <a:br>
              <a:rPr lang="en-US" b="0" i="0" kern="1200" cap="all" dirty="0" smtClean="0">
                <a:solidFill>
                  <a:schemeClr val="tx1"/>
                </a:solidFill>
                <a:effectLst/>
              </a:rPr>
            </a:br>
            <a:r>
              <a:rPr lang="es-PR" dirty="0" smtClean="0">
                <a:solidFill>
                  <a:srgbClr val="FF0000"/>
                </a:solidFill>
              </a:rPr>
              <a:t>apoyando a su estudiante en la era del covid-19</a:t>
            </a:r>
            <a:endParaRPr lang="es-PR" b="0" i="0" kern="1200" cap="all" dirty="0">
              <a:solidFill>
                <a:srgbClr val="FF0000"/>
              </a:solidFill>
              <a:effectLst/>
            </a:endParaRPr>
          </a:p>
        </p:txBody>
      </p:sp>
      <p:cxnSp>
        <p:nvCxnSpPr>
          <p:cNvPr id="76" name="Straight Connector 75">
            <a:extLst>
              <a:ext uri="{FF2B5EF4-FFF2-40B4-BE49-F238E27FC236}">
                <a16:creationId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611629"/>
            <a:ext cx="0" cy="24003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61" name="Google Shape;61;p14"/>
          <p:cNvSpPr txBox="1">
            <a:spLocks noGrp="1"/>
          </p:cNvSpPr>
          <p:nvPr>
            <p:ph type="body" idx="1"/>
          </p:nvPr>
        </p:nvSpPr>
        <p:spPr>
          <a:xfrm>
            <a:off x="3693638" y="885825"/>
            <a:ext cx="4597502" cy="3914775"/>
          </a:xfrm>
          <a:prstGeom prst="rect">
            <a:avLst/>
          </a:prstGeom>
        </p:spPr>
        <p:txBody>
          <a:bodyPr spcFirstLastPara="1" vert="horz" lIns="91440" tIns="45720" rIns="91440" bIns="45720" rtlCol="0" anchor="ctr" anchorCtr="0">
            <a:normAutofit fontScale="62500" lnSpcReduction="20000"/>
          </a:bodyPr>
          <a:lstStyle/>
          <a:p>
            <a:pPr marL="457200" lvl="0" indent="-228600" defTabSz="914400">
              <a:spcBef>
                <a:spcPts val="0"/>
              </a:spcBef>
              <a:spcAft>
                <a:spcPts val="0"/>
              </a:spcAft>
              <a:buSzPct val="100000"/>
              <a:buFont typeface="Arial" panose="020B0604020202020204" pitchFamily="34" charset="0"/>
              <a:buChar char="•"/>
            </a:pPr>
            <a:r>
              <a:rPr lang="en-US" sz="2200" dirty="0"/>
              <a:t>Whether your child is virtual or in-person these are challenging times. You are not alone if you feel overwhelmed and that’s okay</a:t>
            </a:r>
            <a:r>
              <a:rPr lang="en-US" sz="2200" dirty="0" smtClean="0"/>
              <a:t>.</a:t>
            </a:r>
          </a:p>
          <a:p>
            <a:pPr marL="457200" lvl="0" indent="-228600" defTabSz="914400">
              <a:spcBef>
                <a:spcPts val="0"/>
              </a:spcBef>
              <a:spcAft>
                <a:spcPts val="0"/>
              </a:spcAft>
              <a:buSzPct val="100000"/>
              <a:buFont typeface="Arial" panose="020B0604020202020204" pitchFamily="34" charset="0"/>
              <a:buChar char="•"/>
            </a:pPr>
            <a:r>
              <a:rPr lang="es-PR" sz="2200" dirty="0" smtClean="0">
                <a:solidFill>
                  <a:srgbClr val="FF0000"/>
                </a:solidFill>
              </a:rPr>
              <a:t>Ya sea que su hijo sea virtual o en persona, estos son tiempos desafiantes. No esta solo si se siente abrumado y esta bien. </a:t>
            </a:r>
          </a:p>
          <a:p>
            <a:pPr marL="457200" lvl="0" indent="-228600" defTabSz="914400">
              <a:spcBef>
                <a:spcPts val="1200"/>
              </a:spcBef>
              <a:spcAft>
                <a:spcPts val="0"/>
              </a:spcAft>
              <a:buSzPct val="100000"/>
              <a:buFont typeface="Arial" panose="020B0604020202020204" pitchFamily="34" charset="0"/>
              <a:buChar char="•"/>
            </a:pPr>
            <a:r>
              <a:rPr lang="en-US" sz="2200" dirty="0" smtClean="0"/>
              <a:t>You </a:t>
            </a:r>
            <a:r>
              <a:rPr lang="en-US" sz="2200" dirty="0"/>
              <a:t>are your child’s first and most constant teacher. So you can do this</a:t>
            </a:r>
            <a:r>
              <a:rPr lang="en-US" sz="2200" dirty="0" smtClean="0"/>
              <a:t>!</a:t>
            </a:r>
          </a:p>
          <a:p>
            <a:pPr lvl="0" indent="-228600" defTabSz="914400">
              <a:spcBef>
                <a:spcPts val="1200"/>
              </a:spcBef>
              <a:buSzPct val="100000"/>
              <a:buFont typeface="Arial" panose="020B0604020202020204" pitchFamily="34" charset="0"/>
              <a:buChar char="•"/>
            </a:pPr>
            <a:r>
              <a:rPr lang="es-PR" sz="2200" dirty="0" smtClean="0">
                <a:solidFill>
                  <a:srgbClr val="FF0000"/>
                </a:solidFill>
              </a:rPr>
              <a:t>Usted es el primer y mas constante maestro de su hijo. </a:t>
            </a:r>
            <a:r>
              <a:rPr lang="es-PR" altLang="es-PR" sz="2200" dirty="0" smtClean="0">
                <a:solidFill>
                  <a:srgbClr val="FF0000"/>
                </a:solidFill>
                <a:latin typeface="Google Sans"/>
              </a:rPr>
              <a:t>¡</a:t>
            </a:r>
            <a:r>
              <a:rPr lang="es-PR" sz="2200" dirty="0" smtClean="0">
                <a:solidFill>
                  <a:srgbClr val="FF0000"/>
                </a:solidFill>
              </a:rPr>
              <a:t>Entonces puedes hacer esto! </a:t>
            </a:r>
          </a:p>
          <a:p>
            <a:pPr marL="457200" lvl="0" indent="-228600" defTabSz="914400">
              <a:spcBef>
                <a:spcPts val="1200"/>
              </a:spcBef>
              <a:spcAft>
                <a:spcPts val="0"/>
              </a:spcAft>
              <a:buSzPct val="100000"/>
              <a:buFont typeface="Arial" panose="020B0604020202020204" pitchFamily="34" charset="0"/>
              <a:buChar char="•"/>
            </a:pPr>
            <a:r>
              <a:rPr lang="en-US" sz="2200" dirty="0" smtClean="0"/>
              <a:t>View </a:t>
            </a:r>
            <a:r>
              <a:rPr lang="en-US" sz="2200" dirty="0"/>
              <a:t>yourself as an equal and invested partner in your child’s learning and communication</a:t>
            </a:r>
            <a:r>
              <a:rPr lang="en-US" sz="2200" dirty="0" smtClean="0"/>
              <a:t>.</a:t>
            </a:r>
          </a:p>
          <a:p>
            <a:pPr marL="457200" lvl="0" indent="-228600" defTabSz="914400">
              <a:spcBef>
                <a:spcPts val="1200"/>
              </a:spcBef>
              <a:spcAft>
                <a:spcPts val="0"/>
              </a:spcAft>
              <a:buSzPct val="100000"/>
              <a:buFont typeface="Arial" panose="020B0604020202020204" pitchFamily="34" charset="0"/>
              <a:buChar char="•"/>
            </a:pPr>
            <a:r>
              <a:rPr lang="es-PR" sz="2200" dirty="0" smtClean="0">
                <a:solidFill>
                  <a:srgbClr val="FF0000"/>
                </a:solidFill>
              </a:rPr>
              <a:t>Considérese a si mismo como un socio igualitario y comprometido en el aprendizaje y la comunicación de su hijo. </a:t>
            </a:r>
          </a:p>
          <a:p>
            <a:pPr marL="457200" lvl="0" indent="-228600" defTabSz="914400">
              <a:spcBef>
                <a:spcPts val="1200"/>
              </a:spcBef>
              <a:spcAft>
                <a:spcPts val="0"/>
              </a:spcAft>
              <a:buSzPct val="100000"/>
              <a:buFont typeface="Arial" panose="020B0604020202020204" pitchFamily="34" charset="0"/>
              <a:buChar char="•"/>
            </a:pPr>
            <a:endParaRPr lang="es-PR" dirty="0" smtClean="0"/>
          </a:p>
          <a:p>
            <a:pPr marL="1371600" lvl="0" indent="-228600" defTabSz="914400">
              <a:spcBef>
                <a:spcPts val="1200"/>
              </a:spcBef>
              <a:spcAft>
                <a:spcPts val="1200"/>
              </a:spcAft>
              <a:buSzPct val="100000"/>
              <a:buFont typeface="Arial" panose="020B0604020202020204" pitchFamily="34" charset="0"/>
              <a:buChar cha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Shape 65"/>
        <p:cNvGrpSpPr/>
        <p:nvPr/>
      </p:nvGrpSpPr>
      <p:grpSpPr>
        <a:xfrm>
          <a:off x="0" y="0"/>
          <a:ext cx="0" cy="0"/>
          <a:chOff x="0" y="0"/>
          <a:chExt cx="0" cy="0"/>
        </a:xfrm>
      </p:grpSpPr>
      <p:sp>
        <p:nvSpPr>
          <p:cNvPr id="73" name="Rectangle 72">
            <a:extLst>
              <a:ext uri="{FF2B5EF4-FFF2-40B4-BE49-F238E27FC236}">
                <a16:creationId xmlns:a16="http://schemas.microsoft.com/office/drawing/2014/main" id="{17424F32-2789-4FF9-8E8A-1252284BF60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5" name="Picture 74">
            <a:extLst>
              <a:ext uri="{FF2B5EF4-FFF2-40B4-BE49-F238E27FC236}">
                <a16:creationId xmlns:a16="http://schemas.microsoft.com/office/drawing/2014/main" id="{D708C46E-BB60-4B97-8327-D3A475C008E5}"/>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77" name="Straight Connector 76">
            <a:extLst>
              <a:ext uri="{FF2B5EF4-FFF2-40B4-BE49-F238E27FC236}">
                <a16:creationId xmlns:a16="http://schemas.microsoft.com/office/drawing/2014/main" id="{8042755C-F24C-4D08-8E4C-E646382C3634}"/>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63E94A00-1A92-47F4-9E2D-E51DFF9016D4}"/>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0422" y="1385316"/>
            <a:ext cx="7205641"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66" name="Google Shape;66;p15"/>
          <p:cNvSpPr txBox="1">
            <a:spLocks noGrp="1"/>
          </p:cNvSpPr>
          <p:nvPr>
            <p:ph type="title"/>
          </p:nvPr>
        </p:nvSpPr>
        <p:spPr>
          <a:xfrm>
            <a:off x="1088684" y="603389"/>
            <a:ext cx="7202456" cy="786926"/>
          </a:xfrm>
          <a:prstGeom prst="rect">
            <a:avLst/>
          </a:prstGeom>
        </p:spPr>
        <p:txBody>
          <a:bodyPr spcFirstLastPara="1" vert="horz" lIns="91440" tIns="45720" rIns="91440" bIns="45720" rtlCol="0" anchor="t" anchorCtr="0">
            <a:normAutofit fontScale="90000"/>
          </a:bodyPr>
          <a:lstStyle/>
          <a:p>
            <a:pPr marL="0" lvl="0" indent="0" defTabSz="914400">
              <a:spcBef>
                <a:spcPct val="0"/>
              </a:spcBef>
              <a:spcAft>
                <a:spcPts val="0"/>
              </a:spcAft>
            </a:pPr>
            <a:r>
              <a:rPr lang="en-US" sz="3200" dirty="0"/>
              <a:t>You are not </a:t>
            </a:r>
            <a:r>
              <a:rPr lang="en-US" sz="3200" dirty="0" smtClean="0"/>
              <a:t>alone</a:t>
            </a:r>
            <a:br>
              <a:rPr lang="en-US" sz="3200" dirty="0" smtClean="0"/>
            </a:br>
            <a:r>
              <a:rPr lang="en-US" sz="3200" dirty="0" err="1" smtClean="0">
                <a:solidFill>
                  <a:srgbClr val="FF0000"/>
                </a:solidFill>
              </a:rPr>
              <a:t>Usted</a:t>
            </a:r>
            <a:r>
              <a:rPr lang="en-US" sz="3200" dirty="0" smtClean="0">
                <a:solidFill>
                  <a:srgbClr val="FF0000"/>
                </a:solidFill>
              </a:rPr>
              <a:t> no </a:t>
            </a:r>
            <a:r>
              <a:rPr lang="en-US" sz="3200" dirty="0" err="1" smtClean="0">
                <a:solidFill>
                  <a:srgbClr val="FF0000"/>
                </a:solidFill>
              </a:rPr>
              <a:t>esta</a:t>
            </a:r>
            <a:r>
              <a:rPr lang="en-US" sz="3200" dirty="0" smtClean="0">
                <a:solidFill>
                  <a:srgbClr val="FF0000"/>
                </a:solidFill>
              </a:rPr>
              <a:t> solo </a:t>
            </a:r>
            <a:endParaRPr lang="en-US" sz="3200" dirty="0">
              <a:solidFill>
                <a:srgbClr val="FF0000"/>
              </a:solidFill>
            </a:endParaRPr>
          </a:p>
        </p:txBody>
      </p:sp>
      <p:graphicFrame>
        <p:nvGraphicFramePr>
          <p:cNvPr id="69" name="Google Shape;67;p15">
            <a:extLst>
              <a:ext uri="{FF2B5EF4-FFF2-40B4-BE49-F238E27FC236}">
                <a16:creationId xmlns:a16="http://schemas.microsoft.com/office/drawing/2014/main" id="{E0C8B375-9C33-4984-91BD-93C96B3EF9F0}"/>
              </a:ext>
            </a:extLst>
          </p:cNvPr>
          <p:cNvGraphicFramePr/>
          <p:nvPr>
            <p:extLst>
              <p:ext uri="{D42A27DB-BD31-4B8C-83A1-F6EECF244321}">
                <p14:modId xmlns:p14="http://schemas.microsoft.com/office/powerpoint/2010/main" val="3272375892"/>
              </p:ext>
            </p:extLst>
          </p:nvPr>
        </p:nvGraphicFramePr>
        <p:xfrm>
          <a:off x="1054933" y="1401054"/>
          <a:ext cx="7269957" cy="29066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Shape 71"/>
        <p:cNvGrpSpPr/>
        <p:nvPr/>
      </p:nvGrpSpPr>
      <p:grpSpPr>
        <a:xfrm>
          <a:off x="0" y="0"/>
          <a:ext cx="0" cy="0"/>
          <a:chOff x="0" y="0"/>
          <a:chExt cx="0" cy="0"/>
        </a:xfrm>
      </p:grpSpPr>
      <p:sp>
        <p:nvSpPr>
          <p:cNvPr id="79" name="Rectangle 78">
            <a:extLst>
              <a:ext uri="{FF2B5EF4-FFF2-40B4-BE49-F238E27FC236}">
                <a16:creationId xmlns:a16="http://schemas.microsoft.com/office/drawing/2014/main" id="{17424F32-2789-4FF9-8E8A-1252284BF60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81" name="Picture 80">
            <a:extLst>
              <a:ext uri="{FF2B5EF4-FFF2-40B4-BE49-F238E27FC236}">
                <a16:creationId xmlns:a16="http://schemas.microsoft.com/office/drawing/2014/main" id="{D708C46E-BB60-4B97-8327-D3A475C008E5}"/>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83" name="Straight Connector 82">
            <a:extLst>
              <a:ext uri="{FF2B5EF4-FFF2-40B4-BE49-F238E27FC236}">
                <a16:creationId xmlns:a16="http://schemas.microsoft.com/office/drawing/2014/main" id="{8042755C-F24C-4D08-8E4C-E646382C3634}"/>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63E94A00-1A92-47F4-9E2D-E51DFF9016D4}"/>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0422" y="1385316"/>
            <a:ext cx="7205641"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87" name="Rectangle 86">
            <a:extLst>
              <a:ext uri="{FF2B5EF4-FFF2-40B4-BE49-F238E27FC236}">
                <a16:creationId xmlns:a16="http://schemas.microsoft.com/office/drawing/2014/main" id="{482E7304-2AC2-4A5C-924D-A6AC3FFC5E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Google Shape;72;p16"/>
          <p:cNvSpPr txBox="1">
            <a:spLocks noGrp="1"/>
          </p:cNvSpPr>
          <p:nvPr>
            <p:ph type="title"/>
          </p:nvPr>
        </p:nvSpPr>
        <p:spPr>
          <a:xfrm>
            <a:off x="1088684" y="307181"/>
            <a:ext cx="7202456" cy="1083134"/>
          </a:xfrm>
          <a:prstGeom prst="rect">
            <a:avLst/>
          </a:prstGeom>
        </p:spPr>
        <p:txBody>
          <a:bodyPr spcFirstLastPara="1" vert="horz" lIns="91440" tIns="45720" rIns="91440" bIns="45720" rtlCol="0" anchor="t" anchorCtr="0">
            <a:noAutofit/>
          </a:bodyPr>
          <a:lstStyle/>
          <a:p>
            <a:pPr marL="0" lvl="0" indent="0" defTabSz="914400">
              <a:spcBef>
                <a:spcPct val="0"/>
              </a:spcBef>
              <a:spcAft>
                <a:spcPts val="0"/>
              </a:spcAft>
              <a:buSzPts val="990"/>
            </a:pPr>
            <a:r>
              <a:rPr lang="en-US" sz="1800" dirty="0"/>
              <a:t>Communication with your child’s teacher and service </a:t>
            </a:r>
            <a:r>
              <a:rPr lang="en-US" sz="1800" dirty="0" smtClean="0"/>
              <a:t>providers</a:t>
            </a:r>
            <a:br>
              <a:rPr lang="en-US" sz="1800" dirty="0" smtClean="0"/>
            </a:br>
            <a:r>
              <a:rPr lang="es-PR" sz="1800" dirty="0" smtClean="0">
                <a:solidFill>
                  <a:srgbClr val="EF2757"/>
                </a:solidFill>
              </a:rPr>
              <a:t>la comunicación con el maestro de sus estudiante y proveedores de servicios  </a:t>
            </a:r>
            <a:endParaRPr lang="es-PR" sz="1800" dirty="0">
              <a:solidFill>
                <a:srgbClr val="EF2757"/>
              </a:solidFill>
            </a:endParaRPr>
          </a:p>
        </p:txBody>
      </p:sp>
      <p:cxnSp>
        <p:nvCxnSpPr>
          <p:cNvPr id="89" name="Straight Connector 88">
            <a:extLst>
              <a:ext uri="{FF2B5EF4-FFF2-40B4-BE49-F238E27FC236}">
                <a16:creationId xmlns:a16="http://schemas.microsoft.com/office/drawing/2014/main" id="{D259FEF2-F6A5-442F-BA10-4E39EECD0AB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1390315"/>
            <a:ext cx="7202455"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91" name="Rectangle 90">
            <a:extLst>
              <a:ext uri="{FF2B5EF4-FFF2-40B4-BE49-F238E27FC236}">
                <a16:creationId xmlns:a16="http://schemas.microsoft.com/office/drawing/2014/main" id="{A3C183B1-1D4B-4E3D-A02E-A426E3BFA0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14607"/>
            <a:ext cx="9144000" cy="3628893"/>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75" name="Google Shape;73;p16">
            <a:extLst>
              <a:ext uri="{FF2B5EF4-FFF2-40B4-BE49-F238E27FC236}">
                <a16:creationId xmlns:a16="http://schemas.microsoft.com/office/drawing/2014/main" id="{240240E4-221D-4437-B6BC-B049023C3A9E}"/>
              </a:ext>
            </a:extLst>
          </p:cNvPr>
          <p:cNvGraphicFramePr/>
          <p:nvPr>
            <p:extLst>
              <p:ext uri="{D42A27DB-BD31-4B8C-83A1-F6EECF244321}">
                <p14:modId xmlns:p14="http://schemas.microsoft.com/office/powerpoint/2010/main" val="501995400"/>
              </p:ext>
            </p:extLst>
          </p:nvPr>
        </p:nvGraphicFramePr>
        <p:xfrm>
          <a:off x="1088684" y="1600200"/>
          <a:ext cx="7269504" cy="311815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Shape 77"/>
        <p:cNvGrpSpPr/>
        <p:nvPr/>
      </p:nvGrpSpPr>
      <p:grpSpPr>
        <a:xfrm>
          <a:off x="0" y="0"/>
          <a:ext cx="0" cy="0"/>
          <a:chOff x="0" y="0"/>
          <a:chExt cx="0" cy="0"/>
        </a:xfrm>
      </p:grpSpPr>
      <p:sp>
        <p:nvSpPr>
          <p:cNvPr id="84" name="Rectangle 83">
            <a:extLst>
              <a:ext uri="{FF2B5EF4-FFF2-40B4-BE49-F238E27FC236}">
                <a16:creationId xmlns:a16="http://schemas.microsoft.com/office/drawing/2014/main" id="{23522FE7-5A29-4EF6-B1EF-2CA55748A7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86" name="Picture 85">
            <a:extLst>
              <a:ext uri="{FF2B5EF4-FFF2-40B4-BE49-F238E27FC236}">
                <a16:creationId xmlns:a16="http://schemas.microsoft.com/office/drawing/2014/main" id="{C2192E09-EBC7-416C-B887-DFF915D7F43D}"/>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88" name="Straight Connector 87">
            <a:extLst>
              <a:ext uri="{FF2B5EF4-FFF2-40B4-BE49-F238E27FC236}">
                <a16:creationId xmlns:a16="http://schemas.microsoft.com/office/drawing/2014/main" id="{2924498D-E084-44BE-A196-CFCE35564350}"/>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4C12901-9FCC-461E-A64A-89B4791235E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0422" y="1385316"/>
            <a:ext cx="7205641"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92" name="Rectangle 91">
            <a:extLst>
              <a:ext uri="{FF2B5EF4-FFF2-40B4-BE49-F238E27FC236}">
                <a16:creationId xmlns:a16="http://schemas.microsoft.com/office/drawing/2014/main" id="{F63C748C-967B-4A7B-A90F-3EDD0F485AC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C0143637-4934-44E4-B909-BAF1E7B279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3046595" cy="51435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Google Shape;78;p17"/>
          <p:cNvSpPr txBox="1">
            <a:spLocks noGrp="1"/>
          </p:cNvSpPr>
          <p:nvPr>
            <p:ph type="title"/>
          </p:nvPr>
        </p:nvSpPr>
        <p:spPr>
          <a:xfrm>
            <a:off x="603644" y="1596224"/>
            <a:ext cx="2045860" cy="2032801"/>
          </a:xfrm>
          <a:prstGeom prst="rect">
            <a:avLst/>
          </a:prstGeom>
        </p:spPr>
        <p:txBody>
          <a:bodyPr spcFirstLastPara="1" vert="horz" lIns="91440" tIns="45720" rIns="91440" bIns="45720" rtlCol="0" anchor="t" anchorCtr="0">
            <a:normAutofit fontScale="90000"/>
          </a:bodyPr>
          <a:lstStyle/>
          <a:p>
            <a:pPr marL="0" lvl="0" indent="0" defTabSz="914400">
              <a:spcBef>
                <a:spcPct val="0"/>
              </a:spcBef>
              <a:spcAft>
                <a:spcPts val="0"/>
              </a:spcAft>
            </a:pPr>
            <a:r>
              <a:rPr lang="en-US" sz="1500" b="0" i="0" kern="1200" cap="all" dirty="0">
                <a:solidFill>
                  <a:srgbClr val="FFFFFF"/>
                </a:solidFill>
                <a:effectLst/>
                <a:latin typeface="+mj-lt"/>
                <a:ea typeface="+mj-ea"/>
                <a:cs typeface="+mj-cs"/>
              </a:rPr>
              <a:t>Communication strategies for students who are in virtual </a:t>
            </a:r>
            <a:r>
              <a:rPr lang="en-US" sz="1500" b="0" i="0" kern="1200" cap="all" dirty="0" smtClean="0">
                <a:solidFill>
                  <a:srgbClr val="FFFFFF"/>
                </a:solidFill>
                <a:effectLst/>
                <a:latin typeface="+mj-lt"/>
                <a:ea typeface="+mj-ea"/>
                <a:cs typeface="+mj-cs"/>
              </a:rPr>
              <a:t>school</a:t>
            </a:r>
            <a:br>
              <a:rPr lang="en-US" sz="1500" b="0" i="0" kern="1200" cap="all" dirty="0" smtClean="0">
                <a:solidFill>
                  <a:srgbClr val="FFFFFF"/>
                </a:solidFill>
                <a:effectLst/>
                <a:latin typeface="+mj-lt"/>
                <a:ea typeface="+mj-ea"/>
                <a:cs typeface="+mj-cs"/>
              </a:rPr>
            </a:br>
            <a:r>
              <a:rPr lang="en-US" sz="1500" b="0" i="0" kern="1200" cap="all" dirty="0" smtClean="0">
                <a:solidFill>
                  <a:srgbClr val="FFFFFF"/>
                </a:solidFill>
                <a:effectLst/>
                <a:latin typeface="+mj-lt"/>
                <a:ea typeface="+mj-ea"/>
                <a:cs typeface="+mj-cs"/>
              </a:rPr>
              <a:t/>
            </a:r>
            <a:br>
              <a:rPr lang="en-US" sz="1500" b="0" i="0" kern="1200" cap="all" dirty="0" smtClean="0">
                <a:solidFill>
                  <a:srgbClr val="FFFFFF"/>
                </a:solidFill>
                <a:effectLst/>
                <a:latin typeface="+mj-lt"/>
                <a:ea typeface="+mj-ea"/>
                <a:cs typeface="+mj-cs"/>
              </a:rPr>
            </a:br>
            <a:r>
              <a:rPr lang="es-PR" sz="1500" dirty="0" smtClean="0"/>
              <a:t>Estrategias de comunicación para estudiantes de instrucción virtual </a:t>
            </a:r>
            <a:endParaRPr lang="es-PR" sz="1500" b="0" i="0" kern="1200" cap="all" dirty="0" smtClean="0">
              <a:effectLst/>
            </a:endParaRPr>
          </a:p>
          <a:p>
            <a:pPr marL="0" lvl="0" indent="0" defTabSz="914400">
              <a:spcBef>
                <a:spcPct val="0"/>
              </a:spcBef>
              <a:spcAft>
                <a:spcPts val="0"/>
              </a:spcAft>
            </a:pPr>
            <a:endParaRPr lang="en-US" sz="1500" b="0" i="0" kern="1200" cap="all" dirty="0">
              <a:solidFill>
                <a:srgbClr val="FFFFFF"/>
              </a:solidFill>
              <a:effectLst/>
              <a:latin typeface="+mj-lt"/>
              <a:ea typeface="+mj-ea"/>
              <a:cs typeface="+mj-cs"/>
            </a:endParaRPr>
          </a:p>
        </p:txBody>
      </p:sp>
      <p:sp>
        <p:nvSpPr>
          <p:cNvPr id="79" name="Google Shape;79;p17"/>
          <p:cNvSpPr txBox="1">
            <a:spLocks noGrp="1"/>
          </p:cNvSpPr>
          <p:nvPr>
            <p:ph type="body" idx="1"/>
          </p:nvPr>
        </p:nvSpPr>
        <p:spPr>
          <a:xfrm>
            <a:off x="3529195" y="464344"/>
            <a:ext cx="4850424" cy="4429125"/>
          </a:xfrm>
          <a:prstGeom prst="rect">
            <a:avLst/>
          </a:prstGeom>
        </p:spPr>
        <p:txBody>
          <a:bodyPr spcFirstLastPara="1" vert="horz" lIns="91440" tIns="45720" rIns="91440" bIns="45720" rtlCol="0" anchor="t" anchorCtr="0">
            <a:normAutofit fontScale="85000" lnSpcReduction="20000"/>
          </a:bodyPr>
          <a:lstStyle/>
          <a:p>
            <a:pPr marL="457200" lvl="0" indent="-228600" defTabSz="914400">
              <a:lnSpc>
                <a:spcPct val="110000"/>
              </a:lnSpc>
              <a:spcBef>
                <a:spcPts val="0"/>
              </a:spcBef>
              <a:spcAft>
                <a:spcPts val="0"/>
              </a:spcAft>
              <a:buSzPct val="100000"/>
              <a:buFont typeface="Arial" panose="020B0604020202020204" pitchFamily="34" charset="0"/>
              <a:buChar char="•"/>
            </a:pPr>
            <a:r>
              <a:rPr lang="en-US" sz="1300" dirty="0"/>
              <a:t>Providing positive reinforcement and small rewards when your child makes effort to communicate, attend to instruction, follows directions, transitions smoothly, etc</a:t>
            </a:r>
            <a:r>
              <a:rPr lang="en-US" sz="1300" dirty="0" smtClean="0"/>
              <a:t>.</a:t>
            </a:r>
          </a:p>
          <a:p>
            <a:pPr marL="457200" lvl="0" indent="-228600" defTabSz="914400">
              <a:lnSpc>
                <a:spcPct val="110000"/>
              </a:lnSpc>
              <a:spcBef>
                <a:spcPts val="0"/>
              </a:spcBef>
              <a:spcAft>
                <a:spcPts val="0"/>
              </a:spcAft>
              <a:buSzPct val="100000"/>
              <a:buFont typeface="Arial" panose="020B0604020202020204" pitchFamily="34" charset="0"/>
              <a:buChar char="•"/>
            </a:pPr>
            <a:endParaRPr lang="en-US" sz="1300" dirty="0" smtClean="0"/>
          </a:p>
          <a:p>
            <a:pPr marL="457200" lvl="0" indent="-228600" defTabSz="914400">
              <a:lnSpc>
                <a:spcPct val="110000"/>
              </a:lnSpc>
              <a:spcBef>
                <a:spcPts val="0"/>
              </a:spcBef>
              <a:spcAft>
                <a:spcPts val="0"/>
              </a:spcAft>
              <a:buSzPct val="100000"/>
              <a:buFont typeface="Arial" panose="020B0604020202020204" pitchFamily="34" charset="0"/>
              <a:buChar char="•"/>
            </a:pPr>
            <a:r>
              <a:rPr lang="es-PR" sz="1300" dirty="0" smtClean="0">
                <a:solidFill>
                  <a:srgbClr val="FF0000"/>
                </a:solidFill>
              </a:rPr>
              <a:t>Proporcionar refuerzo positivo y pequeñas recompensas cuando su hijo se esfuerza por comunicarse, prestar atención a la instrucción, seguir instrucciones y hacer transiciones sin problemas, etc.</a:t>
            </a:r>
          </a:p>
          <a:p>
            <a:pPr marL="457200" lvl="0" indent="-228600" defTabSz="914400">
              <a:lnSpc>
                <a:spcPct val="110000"/>
              </a:lnSpc>
              <a:spcBef>
                <a:spcPts val="1200"/>
              </a:spcBef>
              <a:spcAft>
                <a:spcPts val="0"/>
              </a:spcAft>
              <a:buSzPct val="100000"/>
              <a:buFont typeface="Arial" panose="020B0604020202020204" pitchFamily="34" charset="0"/>
              <a:buChar char="•"/>
            </a:pPr>
            <a:r>
              <a:rPr lang="en-US" sz="1300" dirty="0" smtClean="0"/>
              <a:t>Using </a:t>
            </a:r>
            <a:r>
              <a:rPr lang="en-US" sz="1300" dirty="0"/>
              <a:t>a visual schedule so your child knows the sequence of the day (Have your child’s speech therapist or special education teacher assist if necessary).</a:t>
            </a:r>
          </a:p>
          <a:p>
            <a:pPr marL="457200" lvl="0" indent="-228600" defTabSz="914400">
              <a:lnSpc>
                <a:spcPct val="110000"/>
              </a:lnSpc>
              <a:spcBef>
                <a:spcPts val="1200"/>
              </a:spcBef>
              <a:spcAft>
                <a:spcPts val="0"/>
              </a:spcAft>
              <a:buSzPct val="100000"/>
              <a:buFont typeface="Arial" panose="020B0604020202020204" pitchFamily="34" charset="0"/>
              <a:buChar char="•"/>
            </a:pPr>
            <a:r>
              <a:rPr lang="es-PR" sz="1300" dirty="0" smtClean="0">
                <a:solidFill>
                  <a:srgbClr val="FF0000"/>
                </a:solidFill>
              </a:rPr>
              <a:t>Usar un horario visual para que su estudiante sepa la secuencia del día (haga que el terapeuta del habla o el maestro de educación especial de su estudiante lo ayuden si es necesario).</a:t>
            </a:r>
          </a:p>
          <a:p>
            <a:pPr marL="457200" lvl="0" indent="-228600" defTabSz="914400">
              <a:lnSpc>
                <a:spcPct val="110000"/>
              </a:lnSpc>
              <a:spcBef>
                <a:spcPts val="1200"/>
              </a:spcBef>
              <a:spcAft>
                <a:spcPts val="0"/>
              </a:spcAft>
              <a:buSzPct val="100000"/>
              <a:buFont typeface="Arial" panose="020B0604020202020204" pitchFamily="34" charset="0"/>
              <a:buChar char="•"/>
            </a:pPr>
            <a:r>
              <a:rPr lang="en-US" sz="1300" dirty="0" smtClean="0"/>
              <a:t>Find </a:t>
            </a:r>
            <a:r>
              <a:rPr lang="en-US" sz="1300" dirty="0"/>
              <a:t>what motivates your child and use it as a means of positive reinforcement to encourage communication at their ability level. </a:t>
            </a:r>
          </a:p>
          <a:p>
            <a:pPr marL="457200" lvl="0" indent="-228600" defTabSz="914400">
              <a:lnSpc>
                <a:spcPct val="110000"/>
              </a:lnSpc>
              <a:spcBef>
                <a:spcPts val="1200"/>
              </a:spcBef>
              <a:spcAft>
                <a:spcPts val="0"/>
              </a:spcAft>
              <a:buSzPct val="100000"/>
              <a:buFont typeface="Arial" panose="020B0604020202020204" pitchFamily="34" charset="0"/>
              <a:buChar char="•"/>
            </a:pPr>
            <a:r>
              <a:rPr lang="es-PR" sz="1300" dirty="0" smtClean="0">
                <a:solidFill>
                  <a:srgbClr val="FF0000"/>
                </a:solidFill>
              </a:rPr>
              <a:t>Encuentre lo que motiva a su hijo y utilícelo como un medio de refuerzo positivo para fomentar la comunicación a su nivel de capacidad. </a:t>
            </a:r>
          </a:p>
          <a:p>
            <a:pPr marL="457200" lvl="0" indent="-228600" defTabSz="914400">
              <a:lnSpc>
                <a:spcPct val="110000"/>
              </a:lnSpc>
              <a:spcBef>
                <a:spcPts val="1200"/>
              </a:spcBef>
              <a:spcAft>
                <a:spcPts val="0"/>
              </a:spcAft>
              <a:buSzPct val="100000"/>
              <a:buFont typeface="Arial" panose="020B0604020202020204" pitchFamily="34" charset="0"/>
              <a:buChar char="•"/>
            </a:pPr>
            <a:r>
              <a:rPr lang="en-US" sz="1300" dirty="0" smtClean="0"/>
              <a:t>Allow </a:t>
            </a:r>
            <a:r>
              <a:rPr lang="en-US" sz="1300" dirty="0"/>
              <a:t>for breaks and movement throughout the day for students who are learning virtually</a:t>
            </a:r>
            <a:r>
              <a:rPr lang="en-US" sz="1300" dirty="0" smtClean="0"/>
              <a:t>.</a:t>
            </a:r>
          </a:p>
          <a:p>
            <a:pPr marL="457200" lvl="0" indent="-228600" defTabSz="914400">
              <a:lnSpc>
                <a:spcPct val="110000"/>
              </a:lnSpc>
              <a:spcBef>
                <a:spcPts val="1200"/>
              </a:spcBef>
              <a:spcAft>
                <a:spcPts val="0"/>
              </a:spcAft>
              <a:buSzPct val="100000"/>
              <a:buFont typeface="Arial" panose="020B0604020202020204" pitchFamily="34" charset="0"/>
              <a:buChar char="•"/>
            </a:pPr>
            <a:r>
              <a:rPr lang="es-PR" sz="1300" dirty="0" smtClean="0">
                <a:solidFill>
                  <a:srgbClr val="FF0000"/>
                </a:solidFill>
              </a:rPr>
              <a:t>Permita descansos y movimientos durante el día para los estudiantes que están aprendiendo virtualmente.</a:t>
            </a:r>
          </a:p>
          <a:p>
            <a:pPr marL="457200" lvl="0" indent="-228600" defTabSz="914400">
              <a:lnSpc>
                <a:spcPct val="110000"/>
              </a:lnSpc>
              <a:spcBef>
                <a:spcPts val="1200"/>
              </a:spcBef>
              <a:spcAft>
                <a:spcPts val="0"/>
              </a:spcAft>
              <a:buSzPct val="100000"/>
              <a:buFont typeface="Arial" panose="020B0604020202020204" pitchFamily="34" charset="0"/>
              <a:buChar char="•"/>
            </a:pPr>
            <a:endParaRPr lang="en-US" sz="1100" dirty="0"/>
          </a:p>
          <a:p>
            <a:pPr marL="457200" lvl="0" indent="-228600" defTabSz="914400">
              <a:lnSpc>
                <a:spcPct val="110000"/>
              </a:lnSpc>
              <a:spcBef>
                <a:spcPts val="1200"/>
              </a:spcBef>
              <a:spcAft>
                <a:spcPts val="1200"/>
              </a:spcAft>
              <a:buSzPct val="100000"/>
              <a:buFont typeface="Arial" panose="020B0604020202020204" pitchFamily="34" charset="0"/>
              <a:buChar char="•"/>
            </a:pPr>
            <a:endParaRPr lang="en-US" sz="1100" dirty="0"/>
          </a:p>
        </p:txBody>
      </p:sp>
      <p:sp>
        <p:nvSpPr>
          <p:cNvPr id="3" name="Rectangle 2"/>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PR"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4"/>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PR"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339436"/>
            <a:ext cx="8520600" cy="678289"/>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dirty="0"/>
              <a:t>Take what your child gives you and build on </a:t>
            </a:r>
            <a:r>
              <a:rPr lang="en" sz="1800" b="1" dirty="0" smtClean="0"/>
              <a:t>it</a:t>
            </a:r>
            <a:br>
              <a:rPr lang="en" sz="1800" b="1" dirty="0" smtClean="0"/>
            </a:br>
            <a:r>
              <a:rPr lang="en" sz="1800" b="1" dirty="0" smtClean="0">
                <a:solidFill>
                  <a:srgbClr val="FF0000"/>
                </a:solidFill>
              </a:rPr>
              <a:t>Tome lo que su estudiante le da y construya sobre eso </a:t>
            </a:r>
            <a:endParaRPr sz="1800" b="1" dirty="0">
              <a:solidFill>
                <a:srgbClr val="FF0000"/>
              </a:solidFill>
            </a:endParaRPr>
          </a:p>
        </p:txBody>
      </p:sp>
      <p:sp>
        <p:nvSpPr>
          <p:cNvPr id="85" name="Google Shape;85;p18"/>
          <p:cNvSpPr txBox="1">
            <a:spLocks noGrp="1"/>
          </p:cNvSpPr>
          <p:nvPr>
            <p:ph type="body" idx="1"/>
          </p:nvPr>
        </p:nvSpPr>
        <p:spPr>
          <a:xfrm>
            <a:off x="311699" y="1152475"/>
            <a:ext cx="8686827" cy="34164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r>
              <a:rPr lang="en" u="sng" dirty="0">
                <a:solidFill>
                  <a:schemeClr val="tx1"/>
                </a:solidFill>
              </a:rPr>
              <a:t>If your child is </a:t>
            </a:r>
            <a:r>
              <a:rPr lang="en" u="sng" dirty="0" smtClean="0">
                <a:solidFill>
                  <a:schemeClr val="tx1"/>
                </a:solidFill>
              </a:rPr>
              <a:t>nonverbal</a:t>
            </a:r>
          </a:p>
          <a:p>
            <a:pPr marL="0" lvl="0" indent="0" algn="l" rtl="0">
              <a:spcBef>
                <a:spcPts val="0"/>
              </a:spcBef>
              <a:spcAft>
                <a:spcPts val="0"/>
              </a:spcAft>
              <a:buNone/>
            </a:pPr>
            <a:r>
              <a:rPr lang="es-PR" u="sng" dirty="0" smtClean="0">
                <a:solidFill>
                  <a:srgbClr val="FF0000"/>
                </a:solidFill>
              </a:rPr>
              <a:t>S</a:t>
            </a:r>
            <a:r>
              <a:rPr lang="en" u="sng" dirty="0" smtClean="0">
                <a:solidFill>
                  <a:srgbClr val="FF0000"/>
                </a:solidFill>
              </a:rPr>
              <a:t>i su estudiante no es verbal </a:t>
            </a:r>
          </a:p>
          <a:p>
            <a:pPr marL="457200" lvl="0" indent="-334327" algn="l" rtl="0">
              <a:lnSpc>
                <a:spcPct val="110000"/>
              </a:lnSpc>
              <a:spcBef>
                <a:spcPts val="1200"/>
              </a:spcBef>
              <a:spcAft>
                <a:spcPts val="0"/>
              </a:spcAft>
              <a:buSzPct val="100000"/>
              <a:buChar char="●"/>
            </a:pPr>
            <a:r>
              <a:rPr lang="en" sz="1300" dirty="0" smtClean="0">
                <a:solidFill>
                  <a:schemeClr val="tx1"/>
                </a:solidFill>
              </a:rPr>
              <a:t>Point </a:t>
            </a:r>
            <a:r>
              <a:rPr lang="en" sz="1300" dirty="0">
                <a:solidFill>
                  <a:schemeClr val="tx1"/>
                </a:solidFill>
              </a:rPr>
              <a:t>to and name pictures and action in books, classroom </a:t>
            </a:r>
            <a:r>
              <a:rPr lang="en" sz="1300" dirty="0" smtClean="0">
                <a:solidFill>
                  <a:schemeClr val="tx1"/>
                </a:solidFill>
              </a:rPr>
              <a:t>assignments.</a:t>
            </a:r>
          </a:p>
          <a:p>
            <a:pPr marL="457200" lvl="0" indent="-334327" algn="l" rtl="0">
              <a:lnSpc>
                <a:spcPct val="110000"/>
              </a:lnSpc>
              <a:spcBef>
                <a:spcPts val="1200"/>
              </a:spcBef>
              <a:spcAft>
                <a:spcPts val="0"/>
              </a:spcAft>
              <a:buSzPct val="100000"/>
              <a:buChar char="●"/>
            </a:pPr>
            <a:r>
              <a:rPr lang="es-PR" sz="1300" dirty="0" smtClean="0">
                <a:solidFill>
                  <a:srgbClr val="FF0000"/>
                </a:solidFill>
              </a:rPr>
              <a:t>Señalar y nombrar imagines y acciones en libros, asignaciones de clase.</a:t>
            </a:r>
          </a:p>
          <a:p>
            <a:pPr marL="457200" lvl="0" indent="-334327" algn="l" rtl="0">
              <a:lnSpc>
                <a:spcPct val="110000"/>
              </a:lnSpc>
              <a:spcBef>
                <a:spcPts val="0"/>
              </a:spcBef>
              <a:spcAft>
                <a:spcPts val="0"/>
              </a:spcAft>
              <a:buSzPct val="100000"/>
              <a:buChar char="●"/>
            </a:pPr>
            <a:r>
              <a:rPr lang="en" sz="1300" dirty="0" smtClean="0">
                <a:solidFill>
                  <a:schemeClr val="tx1"/>
                </a:solidFill>
              </a:rPr>
              <a:t>Have </a:t>
            </a:r>
            <a:r>
              <a:rPr lang="en" sz="1300" dirty="0">
                <a:solidFill>
                  <a:schemeClr val="tx1"/>
                </a:solidFill>
              </a:rPr>
              <a:t>your child point to named pictures and objects. You may need to use hand-over-hand</a:t>
            </a:r>
            <a:r>
              <a:rPr lang="en" sz="1300" dirty="0" smtClean="0">
                <a:solidFill>
                  <a:schemeClr val="tx1"/>
                </a:solidFill>
              </a:rPr>
              <a:t>.</a:t>
            </a:r>
          </a:p>
          <a:p>
            <a:pPr marL="457200" lvl="0" indent="-334327" algn="l" rtl="0">
              <a:lnSpc>
                <a:spcPct val="110000"/>
              </a:lnSpc>
              <a:spcBef>
                <a:spcPts val="0"/>
              </a:spcBef>
              <a:spcAft>
                <a:spcPts val="0"/>
              </a:spcAft>
              <a:buSzPct val="100000"/>
              <a:buChar char="●"/>
            </a:pPr>
            <a:r>
              <a:rPr lang="es-PR" sz="1300" dirty="0" smtClean="0">
                <a:solidFill>
                  <a:srgbClr val="FF0000"/>
                </a:solidFill>
              </a:rPr>
              <a:t>Haga que su estudiante señale imagines y objetos con nombre. Es posible que deba usar la mano sobre la mano. </a:t>
            </a:r>
          </a:p>
          <a:p>
            <a:pPr marL="457200" lvl="0" indent="-334327" algn="l" rtl="0">
              <a:lnSpc>
                <a:spcPct val="110000"/>
              </a:lnSpc>
              <a:spcBef>
                <a:spcPts val="0"/>
              </a:spcBef>
              <a:spcAft>
                <a:spcPts val="0"/>
              </a:spcAft>
              <a:buSzPct val="100000"/>
              <a:buChar char="●"/>
            </a:pPr>
            <a:r>
              <a:rPr lang="en" sz="1300" dirty="0" smtClean="0">
                <a:solidFill>
                  <a:schemeClr val="tx1"/>
                </a:solidFill>
              </a:rPr>
              <a:t>Point </a:t>
            </a:r>
            <a:r>
              <a:rPr lang="en" sz="1300" dirty="0">
                <a:solidFill>
                  <a:schemeClr val="tx1"/>
                </a:solidFill>
              </a:rPr>
              <a:t>to and name objects that he/she sees and interact with daily around the house</a:t>
            </a:r>
            <a:r>
              <a:rPr lang="en" sz="1300" dirty="0" smtClean="0">
                <a:solidFill>
                  <a:schemeClr val="tx1"/>
                </a:solidFill>
              </a:rPr>
              <a:t>.</a:t>
            </a:r>
          </a:p>
          <a:p>
            <a:pPr marL="457200" lvl="0" indent="-334327" algn="l" rtl="0">
              <a:lnSpc>
                <a:spcPct val="110000"/>
              </a:lnSpc>
              <a:spcBef>
                <a:spcPts val="0"/>
              </a:spcBef>
              <a:spcAft>
                <a:spcPts val="0"/>
              </a:spcAft>
              <a:buSzPct val="100000"/>
              <a:buChar char="●"/>
            </a:pPr>
            <a:r>
              <a:rPr lang="es-PR" sz="1300" dirty="0" smtClean="0">
                <a:solidFill>
                  <a:srgbClr val="FF0000"/>
                </a:solidFill>
              </a:rPr>
              <a:t>Señalar y nombrar objetos que ve y con los que interactúa a diario en la casa.</a:t>
            </a:r>
          </a:p>
          <a:p>
            <a:pPr marL="457200" lvl="0" indent="-334327" algn="l" rtl="0">
              <a:lnSpc>
                <a:spcPct val="110000"/>
              </a:lnSpc>
              <a:spcBef>
                <a:spcPts val="0"/>
              </a:spcBef>
              <a:spcAft>
                <a:spcPts val="0"/>
              </a:spcAft>
              <a:buSzPct val="100000"/>
              <a:buChar char="●"/>
            </a:pPr>
            <a:r>
              <a:rPr lang="en" sz="1300" dirty="0" smtClean="0">
                <a:solidFill>
                  <a:schemeClr val="tx1"/>
                </a:solidFill>
              </a:rPr>
              <a:t>Having </a:t>
            </a:r>
            <a:r>
              <a:rPr lang="en" sz="1300" dirty="0">
                <a:solidFill>
                  <a:schemeClr val="tx1"/>
                </a:solidFill>
              </a:rPr>
              <a:t>your child answer Yes/No questions by verbalizing or gesturing</a:t>
            </a:r>
            <a:r>
              <a:rPr lang="en" sz="1300" dirty="0" smtClean="0">
                <a:solidFill>
                  <a:schemeClr val="tx1"/>
                </a:solidFill>
              </a:rPr>
              <a:t>.</a:t>
            </a:r>
          </a:p>
          <a:p>
            <a:pPr marL="457200" lvl="0" indent="-334327" algn="l" rtl="0">
              <a:lnSpc>
                <a:spcPct val="110000"/>
              </a:lnSpc>
              <a:spcBef>
                <a:spcPts val="0"/>
              </a:spcBef>
              <a:spcAft>
                <a:spcPts val="0"/>
              </a:spcAft>
              <a:buSzPct val="100000"/>
              <a:buChar char="●"/>
            </a:pPr>
            <a:r>
              <a:rPr lang="es-PR" sz="1300" dirty="0" smtClean="0">
                <a:solidFill>
                  <a:srgbClr val="FF0000"/>
                </a:solidFill>
              </a:rPr>
              <a:t>Hacer que su estudiante responda preguntas de si / no verbalizando o haciendo gestos.</a:t>
            </a:r>
          </a:p>
          <a:p>
            <a:pPr marL="457200" lvl="0" indent="-334327" algn="l" rtl="0">
              <a:lnSpc>
                <a:spcPct val="110000"/>
              </a:lnSpc>
              <a:spcBef>
                <a:spcPts val="0"/>
              </a:spcBef>
              <a:spcAft>
                <a:spcPts val="0"/>
              </a:spcAft>
              <a:buSzPct val="100000"/>
              <a:buChar char="●"/>
            </a:pPr>
            <a:r>
              <a:rPr lang="en" sz="1300" dirty="0" smtClean="0">
                <a:solidFill>
                  <a:schemeClr val="tx1"/>
                </a:solidFill>
              </a:rPr>
              <a:t>If </a:t>
            </a:r>
            <a:r>
              <a:rPr lang="en" sz="1300" dirty="0">
                <a:solidFill>
                  <a:schemeClr val="tx1"/>
                </a:solidFill>
              </a:rPr>
              <a:t>your child uses assistive technology such as core boards, voice output device, encourage and prompt them to use it in the same ways as appropriate. </a:t>
            </a:r>
            <a:endParaRPr lang="en" sz="1300" dirty="0" smtClean="0">
              <a:solidFill>
                <a:schemeClr val="tx1"/>
              </a:solidFill>
            </a:endParaRPr>
          </a:p>
          <a:p>
            <a:pPr marL="457200" lvl="0" indent="-334327" algn="l" rtl="0">
              <a:lnSpc>
                <a:spcPct val="110000"/>
              </a:lnSpc>
              <a:spcBef>
                <a:spcPts val="0"/>
              </a:spcBef>
              <a:spcAft>
                <a:spcPts val="0"/>
              </a:spcAft>
              <a:buSzPct val="100000"/>
              <a:buChar char="●"/>
            </a:pPr>
            <a:r>
              <a:rPr lang="es-PR" sz="1300" dirty="0" smtClean="0">
                <a:solidFill>
                  <a:srgbClr val="FF0000"/>
                </a:solidFill>
              </a:rPr>
              <a:t>Si su estudiante usa tecnología de asistencia, como pizarrones centrales, dispositivos de salida de voz, anímelo e indíquele que lo use de la misma manera que sea apropiado. </a:t>
            </a:r>
          </a:p>
          <a:p>
            <a:pPr marL="457200" lvl="0" indent="-334327" algn="l" rtl="0">
              <a:lnSpc>
                <a:spcPct val="110000"/>
              </a:lnSpc>
              <a:spcBef>
                <a:spcPts val="0"/>
              </a:spcBef>
              <a:spcAft>
                <a:spcPts val="0"/>
              </a:spcAft>
              <a:buSzPct val="100000"/>
              <a:buChar char="●"/>
            </a:pPr>
            <a:r>
              <a:rPr lang="en" sz="1300" dirty="0" smtClean="0">
                <a:solidFill>
                  <a:schemeClr val="tx1"/>
                </a:solidFill>
              </a:rPr>
              <a:t>Praise </a:t>
            </a:r>
            <a:r>
              <a:rPr lang="en" sz="1300" dirty="0">
                <a:solidFill>
                  <a:schemeClr val="tx1"/>
                </a:solidFill>
              </a:rPr>
              <a:t>all attempts at verbalizing and imitation of words to communicate. </a:t>
            </a:r>
            <a:endParaRPr lang="en" sz="1300" dirty="0" smtClean="0">
              <a:solidFill>
                <a:schemeClr val="tx1"/>
              </a:solidFill>
            </a:endParaRPr>
          </a:p>
          <a:p>
            <a:pPr marL="457200" lvl="0" indent="-334327" algn="l" rtl="0">
              <a:lnSpc>
                <a:spcPct val="110000"/>
              </a:lnSpc>
              <a:spcBef>
                <a:spcPts val="0"/>
              </a:spcBef>
              <a:spcAft>
                <a:spcPts val="0"/>
              </a:spcAft>
              <a:buSzPct val="100000"/>
              <a:buChar char="●"/>
            </a:pPr>
            <a:r>
              <a:rPr lang="es-PR" sz="1300" dirty="0" smtClean="0">
                <a:solidFill>
                  <a:srgbClr val="FF0000"/>
                </a:solidFill>
              </a:rPr>
              <a:t>Elogie todos los intentos de verbalizar e imitar palabras para comunicarse.</a:t>
            </a:r>
          </a:p>
          <a:p>
            <a:pPr marL="457200" lvl="0" indent="-334327" algn="l" rtl="0">
              <a:lnSpc>
                <a:spcPct val="110000"/>
              </a:lnSpc>
              <a:spcBef>
                <a:spcPts val="0"/>
              </a:spcBef>
              <a:spcAft>
                <a:spcPts val="0"/>
              </a:spcAft>
              <a:buSzPct val="100000"/>
              <a:buChar char="●"/>
            </a:pPr>
            <a:endParaRPr dirty="0">
              <a:solidFill>
                <a:schemeClr val="tx1"/>
              </a:solidFill>
            </a:endParaRPr>
          </a:p>
          <a:p>
            <a:pPr marL="0" lvl="0" indent="0" algn="l" rtl="0">
              <a:lnSpc>
                <a:spcPct val="110000"/>
              </a:lnSpc>
              <a:spcBef>
                <a:spcPts val="1200"/>
              </a:spcBef>
              <a:spcAft>
                <a:spcPts val="1200"/>
              </a:spcAft>
              <a:buNone/>
            </a:pPr>
            <a:endParaRPr dirty="0"/>
          </a:p>
        </p:txBody>
      </p:sp>
      <p:sp>
        <p:nvSpPr>
          <p:cNvPr id="4" name="Rectangle 3"/>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PR"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5"/>
          <p:cNvSpPr>
            <a:spLocks noChangeArrowheads="1"/>
          </p:cNvSpPr>
          <p:nvPr/>
        </p:nvSpPr>
        <p:spPr bwMode="auto">
          <a:xfrm>
            <a:off x="152400" y="2521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PR"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176083"/>
            <a:ext cx="8520600" cy="592843"/>
          </a:xfrm>
          <a:prstGeom prst="rect">
            <a:avLst/>
          </a:prstGeom>
        </p:spPr>
        <p:txBody>
          <a:bodyPr spcFirstLastPara="1" wrap="square" lIns="91425" tIns="91425" rIns="91425" bIns="91425" anchor="t" anchorCtr="0">
            <a:noAutofit/>
          </a:bodyPr>
          <a:lstStyle/>
          <a:p>
            <a:pPr lvl="0"/>
            <a:r>
              <a:rPr lang="en" sz="1800" b="1" dirty="0"/>
              <a:t>Take what your child gives you and build on </a:t>
            </a:r>
            <a:r>
              <a:rPr lang="en" sz="1800" b="1" dirty="0" smtClean="0"/>
              <a:t>it</a:t>
            </a:r>
            <a:br>
              <a:rPr lang="en" sz="1800" b="1" dirty="0" smtClean="0"/>
            </a:br>
            <a:r>
              <a:rPr lang="en" sz="1800" b="1" dirty="0">
                <a:solidFill>
                  <a:srgbClr val="FF0000"/>
                </a:solidFill>
              </a:rPr>
              <a:t>Tome lo que su estudiante le da y construya sobre eso</a:t>
            </a:r>
            <a:endParaRPr sz="1800" b="1" dirty="0"/>
          </a:p>
        </p:txBody>
      </p:sp>
      <p:sp>
        <p:nvSpPr>
          <p:cNvPr id="91" name="Google Shape;91;p19"/>
          <p:cNvSpPr txBox="1">
            <a:spLocks noGrp="1"/>
          </p:cNvSpPr>
          <p:nvPr>
            <p:ph type="body" idx="1"/>
          </p:nvPr>
        </p:nvSpPr>
        <p:spPr>
          <a:xfrm>
            <a:off x="311700" y="698196"/>
            <a:ext cx="8520600" cy="3700622"/>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6400" u="sng" dirty="0">
                <a:solidFill>
                  <a:schemeClr val="tx1"/>
                </a:solidFill>
              </a:rPr>
              <a:t>If your child uses single </a:t>
            </a:r>
            <a:r>
              <a:rPr lang="en" sz="6400" u="sng" dirty="0" smtClean="0">
                <a:solidFill>
                  <a:schemeClr val="tx1"/>
                </a:solidFill>
              </a:rPr>
              <a:t>words</a:t>
            </a:r>
          </a:p>
          <a:p>
            <a:pPr marL="0" lvl="0" indent="0" algn="l" rtl="0">
              <a:spcBef>
                <a:spcPts val="0"/>
              </a:spcBef>
              <a:spcAft>
                <a:spcPts val="0"/>
              </a:spcAft>
              <a:buNone/>
            </a:pPr>
            <a:r>
              <a:rPr lang="es-PR" sz="6400" u="sng" dirty="0" smtClean="0">
                <a:solidFill>
                  <a:srgbClr val="FF0000"/>
                </a:solidFill>
              </a:rPr>
              <a:t>S</a:t>
            </a:r>
            <a:r>
              <a:rPr lang="en" sz="6400" u="sng" dirty="0" smtClean="0">
                <a:solidFill>
                  <a:srgbClr val="FF0000"/>
                </a:solidFill>
              </a:rPr>
              <a:t>i su estudiante usa solo palabras</a:t>
            </a:r>
            <a:endParaRPr sz="6400" u="sng" dirty="0">
              <a:solidFill>
                <a:srgbClr val="FF0000"/>
              </a:solidFill>
            </a:endParaRPr>
          </a:p>
          <a:p>
            <a:pPr marL="457200" lvl="0" indent="-309396" algn="l" rtl="0">
              <a:spcBef>
                <a:spcPts val="1200"/>
              </a:spcBef>
              <a:spcAft>
                <a:spcPts val="0"/>
              </a:spcAft>
              <a:buSzPct val="100000"/>
              <a:buChar char="●"/>
            </a:pPr>
            <a:r>
              <a:rPr lang="en" sz="4000" dirty="0">
                <a:solidFill>
                  <a:schemeClr val="tx1"/>
                </a:solidFill>
              </a:rPr>
              <a:t>Having your child verbally answer yes/no questions</a:t>
            </a:r>
            <a:r>
              <a:rPr lang="en" sz="4000" dirty="0" smtClean="0">
                <a:solidFill>
                  <a:schemeClr val="tx1"/>
                </a:solidFill>
              </a:rPr>
              <a:t>.</a:t>
            </a:r>
          </a:p>
          <a:p>
            <a:pPr marL="457200" lvl="0" indent="-309396" algn="l" rtl="0">
              <a:spcBef>
                <a:spcPts val="1200"/>
              </a:spcBef>
              <a:spcAft>
                <a:spcPts val="0"/>
              </a:spcAft>
              <a:buSzPct val="100000"/>
              <a:buChar char="●"/>
            </a:pPr>
            <a:r>
              <a:rPr lang="es-PR" sz="4000" dirty="0" smtClean="0">
                <a:solidFill>
                  <a:srgbClr val="FF0000"/>
                </a:solidFill>
              </a:rPr>
              <a:t>Hacer que su hijo responda verbalmente preguntas de si o no.</a:t>
            </a:r>
          </a:p>
          <a:p>
            <a:pPr marL="457200" lvl="0" indent="-309396" algn="l" rtl="0">
              <a:spcBef>
                <a:spcPts val="1200"/>
              </a:spcBef>
              <a:spcAft>
                <a:spcPts val="0"/>
              </a:spcAft>
              <a:buSzPct val="100000"/>
              <a:buChar char="●"/>
            </a:pPr>
            <a:r>
              <a:rPr lang="en" sz="4000" dirty="0" smtClean="0">
                <a:solidFill>
                  <a:schemeClr val="tx1"/>
                </a:solidFill>
              </a:rPr>
              <a:t>Present </a:t>
            </a:r>
            <a:r>
              <a:rPr lang="en" sz="4000" dirty="0">
                <a:solidFill>
                  <a:schemeClr val="tx1"/>
                </a:solidFill>
              </a:rPr>
              <a:t>more vocabulary from books, objects, schoolwork, etc., that increases their knowledge of more words in various categories</a:t>
            </a:r>
            <a:r>
              <a:rPr lang="en" sz="4000" dirty="0" smtClean="0">
                <a:solidFill>
                  <a:schemeClr val="tx1"/>
                </a:solidFill>
              </a:rPr>
              <a:t>.</a:t>
            </a:r>
          </a:p>
          <a:p>
            <a:pPr marL="457200" lvl="0" indent="-309396" algn="l" rtl="0">
              <a:spcBef>
                <a:spcPts val="1200"/>
              </a:spcBef>
              <a:spcAft>
                <a:spcPts val="0"/>
              </a:spcAft>
              <a:buSzPct val="100000"/>
              <a:buChar char="●"/>
            </a:pPr>
            <a:r>
              <a:rPr lang="es-PR" sz="4000" dirty="0" smtClean="0">
                <a:solidFill>
                  <a:srgbClr val="FF0000"/>
                </a:solidFill>
              </a:rPr>
              <a:t>Presentar mas vocabulario de libros, objetos, tareas escolares, etc., que aumentan su conocimiento de mas palabras en varias categorías.</a:t>
            </a:r>
          </a:p>
          <a:p>
            <a:pPr marL="457200" lvl="0" indent="-309396" algn="l" rtl="0">
              <a:spcBef>
                <a:spcPts val="1200"/>
              </a:spcBef>
              <a:spcAft>
                <a:spcPts val="0"/>
              </a:spcAft>
              <a:buSzPct val="100000"/>
              <a:buChar char="●"/>
            </a:pPr>
            <a:r>
              <a:rPr lang="en" sz="4000" dirty="0" smtClean="0">
                <a:solidFill>
                  <a:schemeClr val="tx1"/>
                </a:solidFill>
              </a:rPr>
              <a:t>For </a:t>
            </a:r>
            <a:r>
              <a:rPr lang="en" sz="4000" dirty="0">
                <a:solidFill>
                  <a:schemeClr val="tx1"/>
                </a:solidFill>
              </a:rPr>
              <a:t>the single words which your child uses, add an extra word or so to their single word utterance in order to expand their use of language. (For example: Milk&gt; “More Milk” or Game&gt; “I want game</a:t>
            </a:r>
            <a:r>
              <a:rPr lang="en" sz="4000" dirty="0" smtClean="0">
                <a:solidFill>
                  <a:schemeClr val="tx1"/>
                </a:solidFill>
              </a:rPr>
              <a:t>”).</a:t>
            </a:r>
          </a:p>
          <a:p>
            <a:pPr lvl="0" indent="-309396">
              <a:spcBef>
                <a:spcPts val="1200"/>
              </a:spcBef>
              <a:buSzPct val="100000"/>
            </a:pPr>
            <a:r>
              <a:rPr lang="es-PR" sz="4000" dirty="0" smtClean="0">
                <a:solidFill>
                  <a:srgbClr val="FF0000"/>
                </a:solidFill>
              </a:rPr>
              <a:t>Para la palabras individuales que usa su estudiante, agregue una palabra adicional mas o menos a su expresión de una sola palabra para expandir su uso del lenguaje. (Por ejemplo: Leche</a:t>
            </a:r>
            <a:r>
              <a:rPr lang="es-PR" altLang="es-PR" sz="4000" dirty="0" smtClean="0">
                <a:solidFill>
                  <a:srgbClr val="FF0000"/>
                </a:solidFill>
                <a:latin typeface="Google Sans"/>
              </a:rPr>
              <a:t> &gt; “Mas leche” o &gt; Juego “Quiero juego”).</a:t>
            </a:r>
            <a:endParaRPr lang="es-PR" sz="4000" dirty="0" smtClean="0">
              <a:solidFill>
                <a:srgbClr val="FF0000"/>
              </a:solidFill>
            </a:endParaRPr>
          </a:p>
          <a:p>
            <a:pPr marL="457200" lvl="0" indent="-309396" algn="l" rtl="0">
              <a:spcBef>
                <a:spcPts val="1200"/>
              </a:spcBef>
              <a:spcAft>
                <a:spcPts val="0"/>
              </a:spcAft>
              <a:buSzPct val="100000"/>
              <a:buChar char="●"/>
            </a:pPr>
            <a:r>
              <a:rPr lang="en" sz="4000" dirty="0" smtClean="0">
                <a:solidFill>
                  <a:schemeClr val="tx1"/>
                </a:solidFill>
              </a:rPr>
              <a:t>For </a:t>
            </a:r>
            <a:r>
              <a:rPr lang="en" sz="4000" dirty="0">
                <a:solidFill>
                  <a:schemeClr val="tx1"/>
                </a:solidFill>
              </a:rPr>
              <a:t>children who use a core board or voice output device to communicate, you can do the same. It would just be using the core board or voice output device to increase single word vocabulary or expand single words into more words such as Milk&gt;More Milk</a:t>
            </a:r>
            <a:r>
              <a:rPr lang="en" sz="4000" dirty="0" smtClean="0">
                <a:solidFill>
                  <a:schemeClr val="tx1"/>
                </a:solidFill>
              </a:rPr>
              <a:t>.</a:t>
            </a:r>
          </a:p>
          <a:p>
            <a:pPr lvl="0" indent="-309396">
              <a:spcBef>
                <a:spcPts val="1200"/>
              </a:spcBef>
              <a:buSzPct val="100000"/>
            </a:pPr>
            <a:r>
              <a:rPr lang="es-PR" sz="4000" dirty="0" smtClean="0">
                <a:solidFill>
                  <a:srgbClr val="FF0000"/>
                </a:solidFill>
              </a:rPr>
              <a:t>Para los estudiantes que utilizan un placa base o un dispositivo de salida de voz para comunicarse, puede hacer lo mismo. Solo usaría la placa base o el dispositivo de salida de voz para aumentar el vocabulario de una sola palabra o expandir palabras individuales a mas palabras como Leche</a:t>
            </a:r>
            <a:r>
              <a:rPr lang="es-PR" altLang="es-PR" sz="4000" dirty="0" smtClean="0">
                <a:solidFill>
                  <a:srgbClr val="FF0000"/>
                </a:solidFill>
                <a:latin typeface="Google Sans"/>
              </a:rPr>
              <a:t> &gt; Mas Leche.</a:t>
            </a:r>
            <a:endParaRPr lang="es-PR" sz="4000" dirty="0" smtClean="0">
              <a:solidFill>
                <a:srgbClr val="FF0000"/>
              </a:solidFill>
            </a:endParaRPr>
          </a:p>
          <a:p>
            <a:pPr marL="457200" lvl="0" indent="-309396" algn="l" rtl="0">
              <a:spcBef>
                <a:spcPts val="1200"/>
              </a:spcBef>
              <a:spcAft>
                <a:spcPts val="0"/>
              </a:spcAft>
              <a:buSzPct val="100000"/>
              <a:buChar char="●"/>
            </a:pPr>
            <a:endParaRPr sz="5600" dirty="0">
              <a:solidFill>
                <a:schemeClr val="tx1"/>
              </a:solidFill>
            </a:endParaRPr>
          </a:p>
          <a:p>
            <a:pPr marL="0" lvl="0" indent="0" algn="l" rtl="0">
              <a:spcBef>
                <a:spcPts val="1200"/>
              </a:spcBef>
              <a:spcAft>
                <a:spcPts val="1200"/>
              </a:spcAft>
              <a:buNone/>
            </a:pPr>
            <a:endParaRPr sz="5600" dirty="0"/>
          </a:p>
        </p:txBody>
      </p:sp>
      <p:sp>
        <p:nvSpPr>
          <p:cNvPr id="4" name="Rectangle 3"/>
          <p:cNvSpPr>
            <a:spLocks noChangeArrowheads="1"/>
          </p:cNvSpPr>
          <p:nvPr/>
        </p:nvSpPr>
        <p:spPr bwMode="auto">
          <a:xfrm>
            <a:off x="0" y="997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PR"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4"/>
          <p:cNvSpPr>
            <a:spLocks noChangeArrowheads="1"/>
          </p:cNvSpPr>
          <p:nvPr/>
        </p:nvSpPr>
        <p:spPr bwMode="auto">
          <a:xfrm>
            <a:off x="0" y="90100"/>
            <a:ext cx="65" cy="27699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PR"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5"/>
          <p:cNvSpPr>
            <a:spLocks noChangeArrowheads="1"/>
          </p:cNvSpPr>
          <p:nvPr/>
        </p:nvSpPr>
        <p:spPr bwMode="auto">
          <a:xfrm>
            <a:off x="152400" y="252115"/>
            <a:ext cx="65" cy="2577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522"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PR"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237600" y="165600"/>
            <a:ext cx="8784000" cy="986875"/>
          </a:xfrm>
          <a:prstGeom prst="rect">
            <a:avLst/>
          </a:prstGeom>
        </p:spPr>
        <p:txBody>
          <a:bodyPr spcFirstLastPara="1" wrap="square" lIns="91425" tIns="91425" rIns="91425" bIns="91425" anchor="t" anchorCtr="0">
            <a:noAutofit/>
          </a:bodyPr>
          <a:lstStyle/>
          <a:p>
            <a:pPr lvl="0"/>
            <a:r>
              <a:rPr lang="en" sz="2000" b="1" dirty="0"/>
              <a:t>Take what your child gives you and build on </a:t>
            </a:r>
            <a:r>
              <a:rPr lang="en" sz="2000" b="1" dirty="0" smtClean="0"/>
              <a:t>it</a:t>
            </a:r>
            <a:br>
              <a:rPr lang="en" sz="2000" b="1" dirty="0" smtClean="0"/>
            </a:br>
            <a:r>
              <a:rPr lang="en" sz="2000" b="1" dirty="0">
                <a:solidFill>
                  <a:srgbClr val="FF0000"/>
                </a:solidFill>
              </a:rPr>
              <a:t>Tome lo que su estudiante le da y construya sobre eso</a:t>
            </a:r>
            <a:endParaRPr sz="2000" b="1" dirty="0"/>
          </a:p>
        </p:txBody>
      </p:sp>
      <p:sp>
        <p:nvSpPr>
          <p:cNvPr id="97" name="Google Shape;97;p20"/>
          <p:cNvSpPr txBox="1">
            <a:spLocks noGrp="1"/>
          </p:cNvSpPr>
          <p:nvPr>
            <p:ph type="body" idx="1"/>
          </p:nvPr>
        </p:nvSpPr>
        <p:spPr>
          <a:xfrm>
            <a:off x="302400" y="1036800"/>
            <a:ext cx="8529900" cy="3532075"/>
          </a:xfrm>
          <a:prstGeom prst="rect">
            <a:avLst/>
          </a:prstGeom>
        </p:spPr>
        <p:txBody>
          <a:bodyPr spcFirstLastPara="1" wrap="square" lIns="91425" tIns="91425" rIns="91425" bIns="91425" anchor="t" anchorCtr="0">
            <a:normAutofit fontScale="70000" lnSpcReduction="20000"/>
          </a:bodyPr>
          <a:lstStyle/>
          <a:p>
            <a:pPr marL="0" lvl="0" indent="0" algn="l" rtl="0">
              <a:spcBef>
                <a:spcPts val="0"/>
              </a:spcBef>
              <a:spcAft>
                <a:spcPts val="0"/>
              </a:spcAft>
              <a:buNone/>
            </a:pPr>
            <a:r>
              <a:rPr lang="en" sz="2000" u="sng" dirty="0">
                <a:solidFill>
                  <a:schemeClr val="tx1"/>
                </a:solidFill>
              </a:rPr>
              <a:t>If your child uses 2-3 word </a:t>
            </a:r>
            <a:r>
              <a:rPr lang="en" sz="2000" u="sng" dirty="0" smtClean="0">
                <a:solidFill>
                  <a:schemeClr val="tx1"/>
                </a:solidFill>
              </a:rPr>
              <a:t>phrases</a:t>
            </a:r>
          </a:p>
          <a:p>
            <a:pPr marL="0" lvl="0" indent="0" algn="l" rtl="0">
              <a:spcBef>
                <a:spcPts val="0"/>
              </a:spcBef>
              <a:spcAft>
                <a:spcPts val="0"/>
              </a:spcAft>
              <a:buNone/>
            </a:pPr>
            <a:r>
              <a:rPr lang="en" sz="2000" u="sng" dirty="0" smtClean="0">
                <a:solidFill>
                  <a:srgbClr val="FF0000"/>
                </a:solidFill>
              </a:rPr>
              <a:t>Si su estudiante usa frases de 2-3 palabras</a:t>
            </a:r>
          </a:p>
          <a:p>
            <a:pPr marL="457200" lvl="0" indent="-332638" algn="l" rtl="0">
              <a:spcBef>
                <a:spcPts val="1200"/>
              </a:spcBef>
              <a:spcAft>
                <a:spcPts val="0"/>
              </a:spcAft>
              <a:buSzPct val="100000"/>
              <a:buChar char="●"/>
            </a:pPr>
            <a:r>
              <a:rPr lang="en" sz="2000" dirty="0" smtClean="0">
                <a:solidFill>
                  <a:schemeClr val="tx1"/>
                </a:solidFill>
              </a:rPr>
              <a:t>Have </a:t>
            </a:r>
            <a:r>
              <a:rPr lang="en" sz="2000" dirty="0">
                <a:solidFill>
                  <a:schemeClr val="tx1"/>
                </a:solidFill>
              </a:rPr>
              <a:t>your child answer questions WH questions. (about school day, cartoon, story, etc</a:t>
            </a:r>
            <a:r>
              <a:rPr lang="en" sz="2000" dirty="0" smtClean="0">
                <a:solidFill>
                  <a:schemeClr val="tx1"/>
                </a:solidFill>
              </a:rPr>
              <a:t>.)</a:t>
            </a:r>
          </a:p>
          <a:p>
            <a:pPr marL="457200" lvl="0" indent="-332638" algn="l" rtl="0">
              <a:spcBef>
                <a:spcPts val="1200"/>
              </a:spcBef>
              <a:spcAft>
                <a:spcPts val="0"/>
              </a:spcAft>
              <a:buSzPct val="100000"/>
              <a:buChar char="●"/>
            </a:pPr>
            <a:r>
              <a:rPr lang="es-PR" sz="2000" dirty="0" smtClean="0">
                <a:solidFill>
                  <a:srgbClr val="FF0000"/>
                </a:solidFill>
              </a:rPr>
              <a:t>Haga que su hijo responda las preguntas WH. (sobre el día escolar, dibujos animados, cuentos, etc.)</a:t>
            </a:r>
          </a:p>
          <a:p>
            <a:pPr marL="457200" lvl="0" indent="-332638" algn="l" rtl="0">
              <a:spcBef>
                <a:spcPts val="1200"/>
              </a:spcBef>
              <a:spcAft>
                <a:spcPts val="0"/>
              </a:spcAft>
              <a:buSzPct val="100000"/>
              <a:buChar char="●"/>
            </a:pPr>
            <a:r>
              <a:rPr lang="en" sz="2000" dirty="0" smtClean="0">
                <a:solidFill>
                  <a:schemeClr val="tx1"/>
                </a:solidFill>
              </a:rPr>
              <a:t>Expand </a:t>
            </a:r>
            <a:r>
              <a:rPr lang="en" sz="2000" dirty="0">
                <a:solidFill>
                  <a:schemeClr val="tx1"/>
                </a:solidFill>
              </a:rPr>
              <a:t>on your child’s phrases. Ex: Child says “I want ball”, respond and expand “You want the green ball</a:t>
            </a:r>
            <a:r>
              <a:rPr lang="en" sz="2000" dirty="0" smtClean="0">
                <a:solidFill>
                  <a:schemeClr val="tx1"/>
                </a:solidFill>
              </a:rPr>
              <a:t>?”</a:t>
            </a:r>
          </a:p>
          <a:p>
            <a:pPr lvl="0" indent="-332638">
              <a:spcBef>
                <a:spcPts val="1200"/>
              </a:spcBef>
              <a:buSzPct val="100000"/>
            </a:pPr>
            <a:r>
              <a:rPr lang="es-PR" sz="2000" dirty="0" smtClean="0">
                <a:solidFill>
                  <a:srgbClr val="FF0000"/>
                </a:solidFill>
              </a:rPr>
              <a:t>Amplié las frases de su hijo. Ejemplo: el niño dice “Quiero pelota”, responda y expanda” </a:t>
            </a:r>
            <a:r>
              <a:rPr lang="es-PR" altLang="es-PR" sz="2000" dirty="0" smtClean="0">
                <a:solidFill>
                  <a:srgbClr val="FF0000"/>
                </a:solidFill>
                <a:latin typeface="Google Sans"/>
              </a:rPr>
              <a:t>¿Quieres la pelota verde?</a:t>
            </a:r>
            <a:endParaRPr lang="es-PR" sz="2000" dirty="0" smtClean="0">
              <a:solidFill>
                <a:srgbClr val="FF0000"/>
              </a:solidFill>
            </a:endParaRPr>
          </a:p>
          <a:p>
            <a:pPr marL="457200" lvl="0" indent="-332638" algn="l" rtl="0">
              <a:spcBef>
                <a:spcPts val="1200"/>
              </a:spcBef>
              <a:spcAft>
                <a:spcPts val="0"/>
              </a:spcAft>
              <a:buSzPct val="100000"/>
              <a:buChar char="●"/>
            </a:pPr>
            <a:r>
              <a:rPr lang="en" sz="2000" dirty="0" smtClean="0">
                <a:solidFill>
                  <a:schemeClr val="tx1"/>
                </a:solidFill>
              </a:rPr>
              <a:t>Have </a:t>
            </a:r>
            <a:r>
              <a:rPr lang="en" sz="2000" dirty="0">
                <a:solidFill>
                  <a:schemeClr val="tx1"/>
                </a:solidFill>
              </a:rPr>
              <a:t>your child describe pictured actions, prompt him/her to retell events of a story, activity or event you did as a family. </a:t>
            </a:r>
            <a:endParaRPr lang="en" sz="2000" dirty="0" smtClean="0">
              <a:solidFill>
                <a:schemeClr val="tx1"/>
              </a:solidFill>
            </a:endParaRPr>
          </a:p>
          <a:p>
            <a:pPr marL="457200" lvl="0" indent="-332638" algn="l" rtl="0">
              <a:spcBef>
                <a:spcPts val="1200"/>
              </a:spcBef>
              <a:spcAft>
                <a:spcPts val="0"/>
              </a:spcAft>
              <a:buSzPct val="100000"/>
              <a:buChar char="●"/>
            </a:pPr>
            <a:r>
              <a:rPr lang="es-PR" sz="2000" dirty="0" smtClean="0">
                <a:solidFill>
                  <a:srgbClr val="FF0000"/>
                </a:solidFill>
              </a:rPr>
              <a:t>Haga que su estudiante describa acciones ilustradas, motívelo a que vuelva a contar los eventos de una historia, actividad o evento que hicieron como familia. </a:t>
            </a:r>
          </a:p>
          <a:p>
            <a:pPr marL="0" lvl="0" indent="0" algn="l" rtl="0">
              <a:spcBef>
                <a:spcPts val="1200"/>
              </a:spcBef>
              <a:spcAft>
                <a:spcPts val="1200"/>
              </a:spcAft>
              <a:buNone/>
            </a:pPr>
            <a:endParaRP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311700" y="288275"/>
            <a:ext cx="8765932" cy="572700"/>
          </a:xfrm>
          <a:prstGeom prst="rect">
            <a:avLst/>
          </a:prstGeom>
        </p:spPr>
        <p:txBody>
          <a:bodyPr spcFirstLastPara="1" wrap="square" lIns="91425" tIns="91425" rIns="91425" bIns="91425" anchor="t" anchorCtr="0">
            <a:noAutofit/>
          </a:bodyPr>
          <a:lstStyle/>
          <a:p>
            <a:pPr lvl="0"/>
            <a:r>
              <a:rPr lang="en" sz="2000" b="1" dirty="0"/>
              <a:t>Take what your child gives you and build on </a:t>
            </a:r>
            <a:r>
              <a:rPr lang="en" sz="2000" b="1" dirty="0" smtClean="0"/>
              <a:t>it</a:t>
            </a:r>
            <a:br>
              <a:rPr lang="en" sz="2000" b="1" dirty="0" smtClean="0"/>
            </a:br>
            <a:r>
              <a:rPr lang="en" sz="2000" b="1" dirty="0">
                <a:solidFill>
                  <a:srgbClr val="FF0000"/>
                </a:solidFill>
              </a:rPr>
              <a:t>Tome lo que su estudiante le da y construya sobre eso</a:t>
            </a:r>
            <a:endParaRPr sz="2000" b="1" dirty="0"/>
          </a:p>
        </p:txBody>
      </p:sp>
      <p:sp>
        <p:nvSpPr>
          <p:cNvPr id="103" name="Google Shape;103;p21"/>
          <p:cNvSpPr txBox="1">
            <a:spLocks noGrp="1"/>
          </p:cNvSpPr>
          <p:nvPr>
            <p:ph type="body" idx="1"/>
          </p:nvPr>
        </p:nvSpPr>
        <p:spPr>
          <a:xfrm>
            <a:off x="311700" y="860975"/>
            <a:ext cx="8520600" cy="3416400"/>
          </a:xfrm>
          <a:prstGeom prst="rect">
            <a:avLst/>
          </a:prstGeom>
        </p:spPr>
        <p:txBody>
          <a:bodyPr spcFirstLastPara="1" wrap="square" lIns="91425" tIns="91425" rIns="91425" bIns="91425" anchor="t" anchorCtr="0">
            <a:normAutofit fontScale="70000" lnSpcReduction="20000"/>
          </a:bodyPr>
          <a:lstStyle/>
          <a:p>
            <a:pPr marL="0" lvl="0" indent="0" algn="l" rtl="0">
              <a:spcBef>
                <a:spcPts val="0"/>
              </a:spcBef>
              <a:spcAft>
                <a:spcPts val="0"/>
              </a:spcAft>
              <a:buNone/>
            </a:pPr>
            <a:r>
              <a:rPr lang="en" sz="1900" u="sng" dirty="0">
                <a:solidFill>
                  <a:schemeClr val="tx1"/>
                </a:solidFill>
              </a:rPr>
              <a:t>If your child uses sentences </a:t>
            </a:r>
            <a:endParaRPr lang="en" sz="1900" u="sng" dirty="0" smtClean="0">
              <a:solidFill>
                <a:schemeClr val="tx1"/>
              </a:solidFill>
            </a:endParaRPr>
          </a:p>
          <a:p>
            <a:pPr marL="0" lvl="0" indent="0" algn="l" rtl="0">
              <a:spcBef>
                <a:spcPts val="0"/>
              </a:spcBef>
              <a:spcAft>
                <a:spcPts val="0"/>
              </a:spcAft>
              <a:buNone/>
            </a:pPr>
            <a:r>
              <a:rPr lang="en" sz="1900" u="sng" dirty="0" smtClean="0">
                <a:solidFill>
                  <a:srgbClr val="FF0000"/>
                </a:solidFill>
              </a:rPr>
              <a:t>Si su estudiante usa oraciones </a:t>
            </a:r>
            <a:endParaRPr sz="1900" u="sng" dirty="0">
              <a:solidFill>
                <a:srgbClr val="FF0000"/>
              </a:solidFill>
            </a:endParaRPr>
          </a:p>
          <a:p>
            <a:pPr marL="457200" lvl="0" indent="-325755" algn="l" rtl="0">
              <a:spcBef>
                <a:spcPts val="1200"/>
              </a:spcBef>
              <a:spcAft>
                <a:spcPts val="0"/>
              </a:spcAft>
              <a:buSzPct val="100000"/>
              <a:buChar char="●"/>
            </a:pPr>
            <a:r>
              <a:rPr lang="en" sz="1900" dirty="0">
                <a:solidFill>
                  <a:schemeClr val="tx1"/>
                </a:solidFill>
              </a:rPr>
              <a:t>Have your child answer open ended questions such as how and why</a:t>
            </a:r>
            <a:r>
              <a:rPr lang="en" sz="1900" dirty="0" smtClean="0">
                <a:solidFill>
                  <a:schemeClr val="tx1"/>
                </a:solidFill>
              </a:rPr>
              <a:t>.</a:t>
            </a:r>
          </a:p>
          <a:p>
            <a:pPr marL="457200" lvl="0" indent="-325755" algn="l" rtl="0">
              <a:spcBef>
                <a:spcPts val="1200"/>
              </a:spcBef>
              <a:spcAft>
                <a:spcPts val="0"/>
              </a:spcAft>
              <a:buSzPct val="100000"/>
              <a:buChar char="●"/>
            </a:pPr>
            <a:r>
              <a:rPr lang="es-PR" sz="1900" dirty="0" smtClean="0">
                <a:solidFill>
                  <a:srgbClr val="FF0000"/>
                </a:solidFill>
              </a:rPr>
              <a:t>Haga que su estudiante responda preguntas abiertas como, como y por que.</a:t>
            </a:r>
          </a:p>
          <a:p>
            <a:pPr marL="457200" lvl="0" indent="-325755" algn="l" rtl="0">
              <a:spcBef>
                <a:spcPts val="1200"/>
              </a:spcBef>
              <a:spcAft>
                <a:spcPts val="0"/>
              </a:spcAft>
              <a:buSzPct val="100000"/>
              <a:buChar char="●"/>
            </a:pPr>
            <a:r>
              <a:rPr lang="en" sz="1900" dirty="0" smtClean="0">
                <a:solidFill>
                  <a:schemeClr val="tx1"/>
                </a:solidFill>
              </a:rPr>
              <a:t>Encourage </a:t>
            </a:r>
            <a:r>
              <a:rPr lang="en" sz="1900" dirty="0">
                <a:solidFill>
                  <a:schemeClr val="tx1"/>
                </a:solidFill>
              </a:rPr>
              <a:t>your child to express how they are feeling</a:t>
            </a:r>
            <a:r>
              <a:rPr lang="en" sz="1900" dirty="0" smtClean="0">
                <a:solidFill>
                  <a:schemeClr val="tx1"/>
                </a:solidFill>
              </a:rPr>
              <a:t>.</a:t>
            </a:r>
          </a:p>
          <a:p>
            <a:pPr marL="457200" lvl="0" indent="-325755" algn="l" rtl="0">
              <a:spcBef>
                <a:spcPts val="1200"/>
              </a:spcBef>
              <a:spcAft>
                <a:spcPts val="0"/>
              </a:spcAft>
              <a:buSzPct val="100000"/>
              <a:buChar char="●"/>
            </a:pPr>
            <a:r>
              <a:rPr lang="es-PR" sz="1900" dirty="0" smtClean="0">
                <a:solidFill>
                  <a:srgbClr val="FF0000"/>
                </a:solidFill>
              </a:rPr>
              <a:t>Anime a su estudiante a expresar como se siente.</a:t>
            </a:r>
          </a:p>
          <a:p>
            <a:pPr marL="457200" lvl="0" indent="-325755" algn="l" rtl="0">
              <a:spcBef>
                <a:spcPts val="1200"/>
              </a:spcBef>
              <a:spcAft>
                <a:spcPts val="0"/>
              </a:spcAft>
              <a:buSzPct val="100000"/>
              <a:buChar char="●"/>
            </a:pPr>
            <a:r>
              <a:rPr lang="en" sz="1900" dirty="0" smtClean="0">
                <a:solidFill>
                  <a:schemeClr val="tx1"/>
                </a:solidFill>
              </a:rPr>
              <a:t>Prompt </a:t>
            </a:r>
            <a:r>
              <a:rPr lang="en" sz="1900" dirty="0">
                <a:solidFill>
                  <a:schemeClr val="tx1"/>
                </a:solidFill>
              </a:rPr>
              <a:t>your child to use sentence to express wants, needs and ideas. </a:t>
            </a:r>
            <a:endParaRPr lang="en" sz="1900" dirty="0" smtClean="0">
              <a:solidFill>
                <a:schemeClr val="tx1"/>
              </a:solidFill>
            </a:endParaRPr>
          </a:p>
          <a:p>
            <a:pPr marL="457200" lvl="0" indent="-325755" algn="l" rtl="0">
              <a:spcBef>
                <a:spcPts val="1200"/>
              </a:spcBef>
              <a:spcAft>
                <a:spcPts val="0"/>
              </a:spcAft>
              <a:buSzPct val="100000"/>
              <a:buChar char="●"/>
            </a:pPr>
            <a:r>
              <a:rPr lang="es-PR" sz="1900" dirty="0" smtClean="0">
                <a:solidFill>
                  <a:srgbClr val="FF0000"/>
                </a:solidFill>
              </a:rPr>
              <a:t>Indíquele a su hijo que use oraciones para expresar deseos, necesidades e ideas.</a:t>
            </a:r>
            <a:r>
              <a:rPr lang="en-US" sz="1900" dirty="0" smtClean="0"/>
              <a:t> </a:t>
            </a:r>
            <a:endParaRPr sz="1900" dirty="0">
              <a:solidFill>
                <a:schemeClr val="tx1"/>
              </a:solidFill>
            </a:endParaRPr>
          </a:p>
          <a:p>
            <a:pPr marL="457200" lvl="0" indent="-325755" algn="l" rtl="0">
              <a:spcBef>
                <a:spcPts val="1200"/>
              </a:spcBef>
              <a:spcAft>
                <a:spcPts val="0"/>
              </a:spcAft>
              <a:buSzPct val="100000"/>
              <a:buChar char="●"/>
            </a:pPr>
            <a:r>
              <a:rPr lang="en" sz="1900" dirty="0" smtClean="0">
                <a:solidFill>
                  <a:schemeClr val="tx1"/>
                </a:solidFill>
              </a:rPr>
              <a:t>Prompt </a:t>
            </a:r>
            <a:r>
              <a:rPr lang="en" sz="1900" dirty="0">
                <a:solidFill>
                  <a:schemeClr val="tx1"/>
                </a:solidFill>
              </a:rPr>
              <a:t>your child to summarize events of his/her day. </a:t>
            </a:r>
            <a:endParaRPr lang="en" sz="1900" dirty="0" smtClean="0">
              <a:solidFill>
                <a:schemeClr val="tx1"/>
              </a:solidFill>
            </a:endParaRPr>
          </a:p>
          <a:p>
            <a:pPr lvl="0" indent="-325755">
              <a:spcBef>
                <a:spcPts val="1200"/>
              </a:spcBef>
              <a:buSzPct val="100000"/>
            </a:pPr>
            <a:r>
              <a:rPr lang="es-PR" sz="1900" dirty="0" smtClean="0">
                <a:solidFill>
                  <a:srgbClr val="FF0000"/>
                </a:solidFill>
              </a:rPr>
              <a:t>Indíquele a su estudiante que resuma eventos de su día.</a:t>
            </a:r>
          </a:p>
          <a:p>
            <a:pPr marL="0" lvl="0" indent="0" algn="l" rtl="0">
              <a:spcBef>
                <a:spcPts val="1200"/>
              </a:spcBef>
              <a:spcAft>
                <a:spcPts val="1200"/>
              </a:spcAft>
              <a:buNone/>
            </a:pPr>
            <a:endParaRP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8188</TotalTime>
  <Words>2682</Words>
  <Application>Microsoft Office PowerPoint</Application>
  <PresentationFormat>On-screen Show (16:9)</PresentationFormat>
  <Paragraphs>128</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Gill Sans MT</vt:lpstr>
      <vt:lpstr>Google Sans</vt:lpstr>
      <vt:lpstr>Gallery</vt:lpstr>
      <vt:lpstr>Strategies and Resources to Promote Communication and Language at Home  Estrategias y recursos para promover la comunicación y el lenguaje en la casa</vt:lpstr>
      <vt:lpstr>Supporting your child in the era of COVID-19  apoyando a su estudiante en la era del covid-19</vt:lpstr>
      <vt:lpstr>You are not alone Usted no esta solo </vt:lpstr>
      <vt:lpstr>Communication with your child’s teacher and service providers la comunicación con el maestro de sus estudiante y proveedores de servicios  </vt:lpstr>
      <vt:lpstr>Communication strategies for students who are in virtual school  Estrategias de comunicación para estudiantes de instrucción virtual  </vt:lpstr>
      <vt:lpstr>Take what your child gives you and build on it Tome lo que su estudiante le da y construya sobre eso </vt:lpstr>
      <vt:lpstr>Take what your child gives you and build on it Tome lo que su estudiante le da y construya sobre eso</vt:lpstr>
      <vt:lpstr>Take what your child gives you and build on it Tome lo que su estudiante le da y construya sobre eso</vt:lpstr>
      <vt:lpstr>Take what your child gives you and build on it Tome lo que su estudiante le da y construya sobre eso</vt:lpstr>
      <vt:lpstr>How to implement these strategies during morning routine Como implementar estas estrategias durante la rutina matutina</vt:lpstr>
      <vt:lpstr>How to implement these strategies during leisure/desired activitiesComo implementar estas estrategias durante el tiempo libre / actividades deseadas  </vt:lpstr>
      <vt:lpstr>Bedtime Routine Rutina antes de acostarse</vt:lpstr>
      <vt:lpstr>Resources REcursos</vt:lpstr>
      <vt:lpstr>Resources</vt:lpstr>
      <vt:lpstr>Resources continued Continuacion de recursos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Strategies and Resources to Promote Communication and Language at Home</dc:title>
  <dc:creator>Kendall Cain</dc:creator>
  <cp:lastModifiedBy>Henderson, Christina {SPED}</cp:lastModifiedBy>
  <cp:revision>31</cp:revision>
  <dcterms:created xsi:type="dcterms:W3CDTF">2021-02-04T17:08:46Z</dcterms:created>
  <dcterms:modified xsi:type="dcterms:W3CDTF">2021-04-21T01:04:58Z</dcterms:modified>
</cp:coreProperties>
</file>